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5"/>
  </p:notesMasterIdLst>
  <p:sldIdLst>
    <p:sldId id="307" r:id="rId2"/>
    <p:sldId id="297" r:id="rId3"/>
    <p:sldId id="278" r:id="rId4"/>
    <p:sldId id="274" r:id="rId5"/>
    <p:sldId id="259" r:id="rId6"/>
    <p:sldId id="258" r:id="rId7"/>
    <p:sldId id="295" r:id="rId8"/>
    <p:sldId id="321" r:id="rId9"/>
    <p:sldId id="323" r:id="rId10"/>
    <p:sldId id="261" r:id="rId11"/>
    <p:sldId id="290" r:id="rId12"/>
    <p:sldId id="281" r:id="rId13"/>
    <p:sldId id="306" r:id="rId14"/>
    <p:sldId id="267" r:id="rId15"/>
    <p:sldId id="309" r:id="rId16"/>
    <p:sldId id="282" r:id="rId17"/>
    <p:sldId id="324" r:id="rId18"/>
    <p:sldId id="325" r:id="rId19"/>
    <p:sldId id="326" r:id="rId20"/>
    <p:sldId id="327" r:id="rId21"/>
    <p:sldId id="287" r:id="rId22"/>
    <p:sldId id="328" r:id="rId23"/>
    <p:sldId id="31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276" r:id="rId33"/>
    <p:sldId id="26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Hannah" initials="SH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010A"/>
    <a:srgbClr val="2D7BD6"/>
    <a:srgbClr val="3DAEEA"/>
    <a:srgbClr val="379CD3"/>
    <a:srgbClr val="DAF0FD"/>
    <a:srgbClr val="9CD5F7"/>
    <a:srgbClr val="BF071C"/>
    <a:srgbClr val="E46121"/>
    <a:srgbClr val="FAA01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392" autoAdjust="0"/>
  </p:normalViewPr>
  <p:slideViewPr>
    <p:cSldViewPr snapToGrid="0">
      <p:cViewPr>
        <p:scale>
          <a:sx n="90" d="100"/>
          <a:sy n="90" d="100"/>
        </p:scale>
        <p:origin x="-44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commentAuthors" Target="commentAuthor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0714B0-1CDB-4C05-862F-C26478697EDE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767C5F-3ED7-477F-937E-B4D0592A8383}">
      <dgm:prSet phldrT="[Text]"/>
      <dgm:spPr>
        <a:solidFill>
          <a:srgbClr val="E46121"/>
        </a:solidFill>
      </dgm:spPr>
      <dgm:t>
        <a:bodyPr/>
        <a:lstStyle/>
        <a:p>
          <a:r>
            <a:rPr lang="en-US" dirty="0" smtClean="0"/>
            <a:t>CLI</a:t>
          </a:r>
          <a:endParaRPr lang="en-US" dirty="0"/>
        </a:p>
      </dgm:t>
    </dgm:pt>
    <dgm:pt modelId="{C643FB90-FE55-491C-AFAA-0E0691A97695}" type="parTrans" cxnId="{75540337-E699-4AE1-A329-8AE615171A76}">
      <dgm:prSet/>
      <dgm:spPr/>
      <dgm:t>
        <a:bodyPr/>
        <a:lstStyle/>
        <a:p>
          <a:endParaRPr lang="en-US"/>
        </a:p>
      </dgm:t>
    </dgm:pt>
    <dgm:pt modelId="{6B91945C-32ED-4505-B289-E1ACB18094ED}" type="sibTrans" cxnId="{75540337-E699-4AE1-A329-8AE615171A76}">
      <dgm:prSet/>
      <dgm:spPr/>
      <dgm:t>
        <a:bodyPr/>
        <a:lstStyle/>
        <a:p>
          <a:endParaRPr lang="en-US"/>
        </a:p>
      </dgm:t>
    </dgm:pt>
    <dgm:pt modelId="{2AF8700F-E3A7-49C2-BAAB-64689E555A4B}">
      <dgm:prSet phldrT="[Text]"/>
      <dgm:spPr>
        <a:solidFill>
          <a:srgbClr val="BF071C"/>
        </a:solidFill>
      </dgm:spPr>
      <dgm:t>
        <a:bodyPr/>
        <a:lstStyle/>
        <a:p>
          <a:r>
            <a:rPr lang="en-US" dirty="0" smtClean="0"/>
            <a:t>AVAC</a:t>
          </a:r>
          <a:endParaRPr lang="en-US" dirty="0"/>
        </a:p>
      </dgm:t>
    </dgm:pt>
    <dgm:pt modelId="{F1540EDE-E7C5-45ED-B219-CD3D22544393}" type="parTrans" cxnId="{A32D9084-EF3A-4F07-A9E6-72D2A80ACA69}">
      <dgm:prSet/>
      <dgm:spPr/>
      <dgm:t>
        <a:bodyPr/>
        <a:lstStyle/>
        <a:p>
          <a:endParaRPr lang="en-US"/>
        </a:p>
      </dgm:t>
    </dgm:pt>
    <dgm:pt modelId="{787D6064-B781-4FC0-83FA-50311AC1E70C}" type="sibTrans" cxnId="{A32D9084-EF3A-4F07-A9E6-72D2A80ACA69}">
      <dgm:prSet/>
      <dgm:spPr/>
      <dgm:t>
        <a:bodyPr/>
        <a:lstStyle/>
        <a:p>
          <a:endParaRPr lang="en-US"/>
        </a:p>
      </dgm:t>
    </dgm:pt>
    <dgm:pt modelId="{317128B5-CF13-4558-AC48-13DBAA370E0A}">
      <dgm:prSet phldrT="[Text]"/>
      <dgm:spPr>
        <a:solidFill>
          <a:srgbClr val="0099CC"/>
        </a:solidFill>
      </dgm:spPr>
      <dgm:t>
        <a:bodyPr/>
        <a:lstStyle/>
        <a:p>
          <a:r>
            <a:rPr lang="en-US" dirty="0" smtClean="0"/>
            <a:t>GPP Cohort</a:t>
          </a:r>
          <a:endParaRPr lang="en-US" dirty="0"/>
        </a:p>
      </dgm:t>
    </dgm:pt>
    <dgm:pt modelId="{16E20E11-1A5C-4553-BA65-E903F201BA55}" type="parTrans" cxnId="{4CA4C206-35B2-4A49-9010-56EE73381321}">
      <dgm:prSet/>
      <dgm:spPr/>
      <dgm:t>
        <a:bodyPr/>
        <a:lstStyle/>
        <a:p>
          <a:endParaRPr lang="en-US"/>
        </a:p>
      </dgm:t>
    </dgm:pt>
    <dgm:pt modelId="{20F60CB7-367C-4F87-977A-552C2DFA92F0}" type="sibTrans" cxnId="{4CA4C206-35B2-4A49-9010-56EE73381321}">
      <dgm:prSet/>
      <dgm:spPr/>
      <dgm:t>
        <a:bodyPr/>
        <a:lstStyle/>
        <a:p>
          <a:endParaRPr lang="en-US"/>
        </a:p>
      </dgm:t>
    </dgm:pt>
    <dgm:pt modelId="{EC4F1B52-5CD9-4BD8-A36F-1494ECCECFA4}">
      <dgm:prSet phldrT="[Text]" custT="1"/>
      <dgm:spPr/>
      <dgm:t>
        <a:bodyPr/>
        <a:lstStyle/>
        <a:p>
          <a:r>
            <a:rPr lang="en-US" sz="2400" dirty="0" smtClean="0"/>
            <a:t>GPP Online Training </a:t>
          </a:r>
          <a:endParaRPr lang="en-US" sz="2400" dirty="0"/>
        </a:p>
      </dgm:t>
    </dgm:pt>
    <dgm:pt modelId="{C5448722-BED2-48EF-96FC-62B98BC0DF71}" type="parTrans" cxnId="{E0BA73F7-B9CF-4D3C-9D4B-73E2AF6A2199}">
      <dgm:prSet/>
      <dgm:spPr/>
      <dgm:t>
        <a:bodyPr/>
        <a:lstStyle/>
        <a:p>
          <a:endParaRPr lang="en-US"/>
        </a:p>
      </dgm:t>
    </dgm:pt>
    <dgm:pt modelId="{42D50A86-BF39-4372-B426-22430793B606}" type="sibTrans" cxnId="{E0BA73F7-B9CF-4D3C-9D4B-73E2AF6A2199}">
      <dgm:prSet/>
      <dgm:spPr/>
      <dgm:t>
        <a:bodyPr/>
        <a:lstStyle/>
        <a:p>
          <a:endParaRPr lang="en-US"/>
        </a:p>
      </dgm:t>
    </dgm:pt>
    <dgm:pt modelId="{D4849556-1ECA-4AEE-B5C4-8B15D56B82D1}" type="pres">
      <dgm:prSet presAssocID="{F00714B0-1CDB-4C05-862F-C26478697ED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DE4D0E-FD59-4938-9D82-307B0111B7DB}" type="pres">
      <dgm:prSet presAssocID="{F00714B0-1CDB-4C05-862F-C26478697EDE}" presName="ellipse" presStyleLbl="trBgShp" presStyleIdx="0" presStyleCnt="1"/>
      <dgm:spPr>
        <a:solidFill>
          <a:schemeClr val="tx2">
            <a:lumMod val="40000"/>
            <a:lumOff val="6000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6D87A455-A264-47DF-8692-D65FB42D7F7C}" type="pres">
      <dgm:prSet presAssocID="{F00714B0-1CDB-4C05-862F-C26478697EDE}" presName="arrow1" presStyleLbl="fgShp" presStyleIdx="0" presStyleCnt="1" custLinFactNeighborY="6389"/>
      <dgm:spPr>
        <a:solidFill>
          <a:srgbClr val="0099CC"/>
        </a:solidFill>
      </dgm:spPr>
      <dgm:t>
        <a:bodyPr/>
        <a:lstStyle/>
        <a:p>
          <a:endParaRPr lang="en-US"/>
        </a:p>
      </dgm:t>
    </dgm:pt>
    <dgm:pt modelId="{2FFCD26F-B14C-41A1-B0C4-30A2F5EEA474}" type="pres">
      <dgm:prSet presAssocID="{F00714B0-1CDB-4C05-862F-C26478697EDE}" presName="rectangle" presStyleLbl="revTx" presStyleIdx="0" presStyleCnt="1" custScaleX="138843" custLinFactNeighborX="0" custLinFactNeighborY="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BAD2F-C903-4286-AACD-0B729532799D}" type="pres">
      <dgm:prSet presAssocID="{2AF8700F-E3A7-49C2-BAAB-64689E555A4B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409451-7015-4BE7-95ED-386848FB284F}" type="pres">
      <dgm:prSet presAssocID="{317128B5-CF13-4558-AC48-13DBAA370E0A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91B8C-F7C9-4955-83DD-CEAA1D9D5294}" type="pres">
      <dgm:prSet presAssocID="{EC4F1B52-5CD9-4BD8-A36F-1494ECCECFA4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96F907-A32E-482B-B023-F2B9BE712DEC}" type="pres">
      <dgm:prSet presAssocID="{F00714B0-1CDB-4C05-862F-C26478697EDE}" presName="funnel" presStyleLbl="trAlignAcc1" presStyleIdx="0" presStyleCnt="1" custLinFactNeighborX="933" custLinFactNeighborY="-992"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</dgm:ptLst>
  <dgm:cxnLst>
    <dgm:cxn modelId="{176E02E1-97E6-4C45-B21F-B65F1DF35314}" type="presOf" srcId="{317128B5-CF13-4558-AC48-13DBAA370E0A}" destId="{5E9BAD2F-C903-4286-AACD-0B729532799D}" srcOrd="0" destOrd="0" presId="urn:microsoft.com/office/officeart/2005/8/layout/funnel1"/>
    <dgm:cxn modelId="{C8D35AA9-0C22-4BDF-BA11-ED562DAE663D}" type="presOf" srcId="{2AF8700F-E3A7-49C2-BAAB-64689E555A4B}" destId="{D0409451-7015-4BE7-95ED-386848FB284F}" srcOrd="0" destOrd="0" presId="urn:microsoft.com/office/officeart/2005/8/layout/funnel1"/>
    <dgm:cxn modelId="{9EF3F2C3-2A62-4487-B90F-3E56AE62C69F}" type="presOf" srcId="{EC4F1B52-5CD9-4BD8-A36F-1494ECCECFA4}" destId="{2FFCD26F-B14C-41A1-B0C4-30A2F5EEA474}" srcOrd="0" destOrd="0" presId="urn:microsoft.com/office/officeart/2005/8/layout/funnel1"/>
    <dgm:cxn modelId="{75540337-E699-4AE1-A329-8AE615171A76}" srcId="{F00714B0-1CDB-4C05-862F-C26478697EDE}" destId="{B3767C5F-3ED7-477F-937E-B4D0592A8383}" srcOrd="0" destOrd="0" parTransId="{C643FB90-FE55-491C-AFAA-0E0691A97695}" sibTransId="{6B91945C-32ED-4505-B289-E1ACB18094ED}"/>
    <dgm:cxn modelId="{E0BA73F7-B9CF-4D3C-9D4B-73E2AF6A2199}" srcId="{F00714B0-1CDB-4C05-862F-C26478697EDE}" destId="{EC4F1B52-5CD9-4BD8-A36F-1494ECCECFA4}" srcOrd="3" destOrd="0" parTransId="{C5448722-BED2-48EF-96FC-62B98BC0DF71}" sibTransId="{42D50A86-BF39-4372-B426-22430793B606}"/>
    <dgm:cxn modelId="{4CA4C206-35B2-4A49-9010-56EE73381321}" srcId="{F00714B0-1CDB-4C05-862F-C26478697EDE}" destId="{317128B5-CF13-4558-AC48-13DBAA370E0A}" srcOrd="2" destOrd="0" parTransId="{16E20E11-1A5C-4553-BA65-E903F201BA55}" sibTransId="{20F60CB7-367C-4F87-977A-552C2DFA92F0}"/>
    <dgm:cxn modelId="{C6C91906-2695-43AD-9748-1A8D3AE1F25B}" type="presOf" srcId="{F00714B0-1CDB-4C05-862F-C26478697EDE}" destId="{D4849556-1ECA-4AEE-B5C4-8B15D56B82D1}" srcOrd="0" destOrd="0" presId="urn:microsoft.com/office/officeart/2005/8/layout/funnel1"/>
    <dgm:cxn modelId="{A5509C55-13D4-4555-B3C0-B29B9FE0B824}" type="presOf" srcId="{B3767C5F-3ED7-477F-937E-B4D0592A8383}" destId="{4FB91B8C-F7C9-4955-83DD-CEAA1D9D5294}" srcOrd="0" destOrd="0" presId="urn:microsoft.com/office/officeart/2005/8/layout/funnel1"/>
    <dgm:cxn modelId="{A32D9084-EF3A-4F07-A9E6-72D2A80ACA69}" srcId="{F00714B0-1CDB-4C05-862F-C26478697EDE}" destId="{2AF8700F-E3A7-49C2-BAAB-64689E555A4B}" srcOrd="1" destOrd="0" parTransId="{F1540EDE-E7C5-45ED-B219-CD3D22544393}" sibTransId="{787D6064-B781-4FC0-83FA-50311AC1E70C}"/>
    <dgm:cxn modelId="{E75E41AD-EC2A-4739-B109-CD359EDC67F0}" type="presParOf" srcId="{D4849556-1ECA-4AEE-B5C4-8B15D56B82D1}" destId="{31DE4D0E-FD59-4938-9D82-307B0111B7DB}" srcOrd="0" destOrd="0" presId="urn:microsoft.com/office/officeart/2005/8/layout/funnel1"/>
    <dgm:cxn modelId="{7C0FFB9C-727F-42B3-B949-EA67C798D4BA}" type="presParOf" srcId="{D4849556-1ECA-4AEE-B5C4-8B15D56B82D1}" destId="{6D87A455-A264-47DF-8692-D65FB42D7F7C}" srcOrd="1" destOrd="0" presId="urn:microsoft.com/office/officeart/2005/8/layout/funnel1"/>
    <dgm:cxn modelId="{1D5D19FE-695A-4B43-9779-9334AFF82EEB}" type="presParOf" srcId="{D4849556-1ECA-4AEE-B5C4-8B15D56B82D1}" destId="{2FFCD26F-B14C-41A1-B0C4-30A2F5EEA474}" srcOrd="2" destOrd="0" presId="urn:microsoft.com/office/officeart/2005/8/layout/funnel1"/>
    <dgm:cxn modelId="{9D02ACDF-80DD-4556-8576-1246A450C977}" type="presParOf" srcId="{D4849556-1ECA-4AEE-B5C4-8B15D56B82D1}" destId="{5E9BAD2F-C903-4286-AACD-0B729532799D}" srcOrd="3" destOrd="0" presId="urn:microsoft.com/office/officeart/2005/8/layout/funnel1"/>
    <dgm:cxn modelId="{527AE470-B701-4EEA-9538-B6B4803AFAF4}" type="presParOf" srcId="{D4849556-1ECA-4AEE-B5C4-8B15D56B82D1}" destId="{D0409451-7015-4BE7-95ED-386848FB284F}" srcOrd="4" destOrd="0" presId="urn:microsoft.com/office/officeart/2005/8/layout/funnel1"/>
    <dgm:cxn modelId="{61D0E030-79D3-43EB-B5E4-0A92E7C16FE1}" type="presParOf" srcId="{D4849556-1ECA-4AEE-B5C4-8B15D56B82D1}" destId="{4FB91B8C-F7C9-4955-83DD-CEAA1D9D5294}" srcOrd="5" destOrd="0" presId="urn:microsoft.com/office/officeart/2005/8/layout/funnel1"/>
    <dgm:cxn modelId="{F2719467-4CDC-4BD3-BA94-96ADDC184EFF}" type="presParOf" srcId="{D4849556-1ECA-4AEE-B5C4-8B15D56B82D1}" destId="{7896F907-A32E-482B-B023-F2B9BE712DE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E4D0E-FD59-4938-9D82-307B0111B7DB}">
      <dsp:nvSpPr>
        <dsp:cNvPr id="0" name=""/>
        <dsp:cNvSpPr/>
      </dsp:nvSpPr>
      <dsp:spPr>
        <a:xfrm>
          <a:off x="2284613" y="183867"/>
          <a:ext cx="3649057" cy="1267269"/>
        </a:xfrm>
        <a:prstGeom prst="ellipse">
          <a:avLst/>
        </a:prstGeom>
        <a:solidFill>
          <a:schemeClr val="tx2">
            <a:lumMod val="40000"/>
            <a:lumOff val="60000"/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7A455-A264-47DF-8692-D65FB42D7F7C}">
      <dsp:nvSpPr>
        <dsp:cNvPr id="0" name=""/>
        <dsp:cNvSpPr/>
      </dsp:nvSpPr>
      <dsp:spPr>
        <a:xfrm>
          <a:off x="3761209" y="3315897"/>
          <a:ext cx="707181" cy="452596"/>
        </a:xfrm>
        <a:prstGeom prst="downArrow">
          <a:avLst/>
        </a:prstGeom>
        <a:solidFill>
          <a:srgbClr val="0099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CD26F-B14C-41A1-B0C4-30A2F5EEA474}">
      <dsp:nvSpPr>
        <dsp:cNvPr id="0" name=""/>
        <dsp:cNvSpPr/>
      </dsp:nvSpPr>
      <dsp:spPr>
        <a:xfrm>
          <a:off x="1758306" y="3677342"/>
          <a:ext cx="4712987" cy="848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GPP Online Training </a:t>
          </a:r>
          <a:endParaRPr lang="en-US" sz="2400" kern="1200" dirty="0"/>
        </a:p>
      </dsp:txBody>
      <dsp:txXfrm>
        <a:off x="1758306" y="3677342"/>
        <a:ext cx="4712987" cy="848618"/>
      </dsp:txXfrm>
    </dsp:sp>
    <dsp:sp modelId="{5E9BAD2F-C903-4286-AACD-0B729532799D}">
      <dsp:nvSpPr>
        <dsp:cNvPr id="0" name=""/>
        <dsp:cNvSpPr/>
      </dsp:nvSpPr>
      <dsp:spPr>
        <a:xfrm>
          <a:off x="3611286" y="1549010"/>
          <a:ext cx="1272927" cy="1272927"/>
        </a:xfrm>
        <a:prstGeom prst="ellipse">
          <a:avLst/>
        </a:prstGeom>
        <a:solidFill>
          <a:srgbClr val="0099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GPP Cohort</a:t>
          </a:r>
          <a:endParaRPr lang="en-US" sz="1900" kern="1200" dirty="0"/>
        </a:p>
      </dsp:txBody>
      <dsp:txXfrm>
        <a:off x="3797702" y="1735426"/>
        <a:ext cx="900095" cy="900095"/>
      </dsp:txXfrm>
    </dsp:sp>
    <dsp:sp modelId="{D0409451-7015-4BE7-95ED-386848FB284F}">
      <dsp:nvSpPr>
        <dsp:cNvPr id="0" name=""/>
        <dsp:cNvSpPr/>
      </dsp:nvSpPr>
      <dsp:spPr>
        <a:xfrm>
          <a:off x="2700436" y="594032"/>
          <a:ext cx="1272927" cy="1272927"/>
        </a:xfrm>
        <a:prstGeom prst="ellipse">
          <a:avLst/>
        </a:prstGeom>
        <a:solidFill>
          <a:srgbClr val="BF071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AVAC</a:t>
          </a:r>
          <a:endParaRPr lang="en-US" sz="1900" kern="1200" dirty="0"/>
        </a:p>
      </dsp:txBody>
      <dsp:txXfrm>
        <a:off x="2886852" y="780448"/>
        <a:ext cx="900095" cy="900095"/>
      </dsp:txXfrm>
    </dsp:sp>
    <dsp:sp modelId="{4FB91B8C-F7C9-4955-83DD-CEAA1D9D5294}">
      <dsp:nvSpPr>
        <dsp:cNvPr id="0" name=""/>
        <dsp:cNvSpPr/>
      </dsp:nvSpPr>
      <dsp:spPr>
        <a:xfrm>
          <a:off x="4001650" y="286267"/>
          <a:ext cx="1272927" cy="1272927"/>
        </a:xfrm>
        <a:prstGeom prst="ellipse">
          <a:avLst/>
        </a:prstGeom>
        <a:solidFill>
          <a:srgbClr val="E4612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CLI</a:t>
          </a:r>
          <a:endParaRPr lang="en-US" sz="1900" kern="1200" dirty="0"/>
        </a:p>
      </dsp:txBody>
      <dsp:txXfrm>
        <a:off x="4188066" y="472683"/>
        <a:ext cx="900095" cy="900095"/>
      </dsp:txXfrm>
    </dsp:sp>
    <dsp:sp modelId="{7896F907-A32E-482B-B023-F2B9BE712DEC}">
      <dsp:nvSpPr>
        <dsp:cNvPr id="0" name=""/>
        <dsp:cNvSpPr/>
      </dsp:nvSpPr>
      <dsp:spPr>
        <a:xfrm>
          <a:off x="2171640" y="0"/>
          <a:ext cx="3960217" cy="316817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B7D58-91BE-4AA0-9797-769902ECF0DD}" type="datetimeFigureOut">
              <a:rPr lang="en-US" smtClean="0"/>
              <a:pPr/>
              <a:t>17/01/23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16E4F-1EAE-42DF-8074-02B5F6617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94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activities can be completed at any time during each week—learners do not have to be online at any specific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6E4F-1EAE-42DF-8074-02B5F661757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07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that </a:t>
            </a:r>
            <a:r>
              <a:rPr lang="en-US" dirty="0" err="1" smtClean="0"/>
              <a:t>pdfs</a:t>
            </a:r>
            <a:r>
              <a:rPr lang="en-US" dirty="0" smtClean="0"/>
              <a:t> must be downloaded with internet connection,</a:t>
            </a:r>
            <a:r>
              <a:rPr lang="en-US" baseline="0" dirty="0" smtClean="0"/>
              <a:t> so </a:t>
            </a:r>
            <a:r>
              <a:rPr lang="en-US" baseline="0" dirty="0" err="1" smtClean="0"/>
              <a:t>pdfs</a:t>
            </a:r>
            <a:r>
              <a:rPr lang="en-US" baseline="0" dirty="0" smtClean="0"/>
              <a:t> of the GPP Guidelines, for examples, cannot be viewed while working offline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6E4F-1EAE-42DF-8074-02B5F661757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76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Reminder to log-in and change password, forgot your</a:t>
            </a:r>
            <a:r>
              <a:rPr lang="en-US" baseline="0" dirty="0" smtClean="0"/>
              <a:t> password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6E4F-1EAE-42DF-8074-02B5F661757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89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Maybe make a note about X and Exit button?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6E4F-1EAE-42DF-8074-02B5F661757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9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B32A-426F-4EF3-BBD1-6B07A832C280}" type="datetimeFigureOut">
              <a:rPr lang="en-US" smtClean="0"/>
              <a:pPr/>
              <a:t>17/01/23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271-3E4F-4E0A-9981-948823D32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4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B32A-426F-4EF3-BBD1-6B07A832C280}" type="datetimeFigureOut">
              <a:rPr lang="en-US" smtClean="0"/>
              <a:pPr/>
              <a:t>17/01/23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271-3E4F-4E0A-9981-948823D32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4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B32A-426F-4EF3-BBD1-6B07A832C280}" type="datetimeFigureOut">
              <a:rPr lang="en-US" smtClean="0"/>
              <a:pPr/>
              <a:t>17/01/23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271-3E4F-4E0A-9981-948823D32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4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B32A-426F-4EF3-BBD1-6B07A832C280}" type="datetimeFigureOut">
              <a:rPr lang="en-US" smtClean="0"/>
              <a:pPr/>
              <a:t>17/01/23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271-3E4F-4E0A-9981-948823D32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5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B32A-426F-4EF3-BBD1-6B07A832C280}" type="datetimeFigureOut">
              <a:rPr lang="en-US" smtClean="0"/>
              <a:pPr/>
              <a:t>17/01/23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271-3E4F-4E0A-9981-948823D32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1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B32A-426F-4EF3-BBD1-6B07A832C280}" type="datetimeFigureOut">
              <a:rPr lang="en-US" smtClean="0"/>
              <a:pPr/>
              <a:t>17/01/23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271-3E4F-4E0A-9981-948823D32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1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B32A-426F-4EF3-BBD1-6B07A832C280}" type="datetimeFigureOut">
              <a:rPr lang="en-US" smtClean="0"/>
              <a:pPr/>
              <a:t>17/01/23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271-3E4F-4E0A-9981-948823D32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7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B32A-426F-4EF3-BBD1-6B07A832C280}" type="datetimeFigureOut">
              <a:rPr lang="en-US" smtClean="0"/>
              <a:pPr/>
              <a:t>17/01/23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271-3E4F-4E0A-9981-948823D32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2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B32A-426F-4EF3-BBD1-6B07A832C280}" type="datetimeFigureOut">
              <a:rPr lang="en-US" smtClean="0"/>
              <a:pPr/>
              <a:t>17/01/23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271-3E4F-4E0A-9981-948823D32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7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B32A-426F-4EF3-BBD1-6B07A832C280}" type="datetimeFigureOut">
              <a:rPr lang="en-US" smtClean="0"/>
              <a:pPr/>
              <a:t>17/01/23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271-3E4F-4E0A-9981-948823D32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6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B32A-426F-4EF3-BBD1-6B07A832C280}" type="datetimeFigureOut">
              <a:rPr lang="en-US" smtClean="0"/>
              <a:pPr/>
              <a:t>17/01/23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271-3E4F-4E0A-9981-948823D32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7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2B32A-426F-4EF3-BBD1-6B07A832C280}" type="datetimeFigureOut">
              <a:rPr lang="en-US" smtClean="0"/>
              <a:pPr/>
              <a:t>17/01/23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A0271-3E4F-4E0A-9981-948823D32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0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dev.learnsfdph.cor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://www.avac.org/good-participatory-practic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4.jpeg"/><Relationship Id="rId8" Type="http://schemas.openxmlformats.org/officeDocument/2006/relationships/image" Target="../media/image3.jpg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gpponlinecourse@gmail.com%20?subject=GPP%20Online%20Course" TargetMode="External"/><Relationship Id="rId3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752600"/>
            <a:ext cx="6553200" cy="3276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Owner\Downloads\CLI vertic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627761"/>
            <a:ext cx="1905000" cy="91800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BF0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VAC_Logo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5"/>
          <a:stretch/>
        </p:blipFill>
        <p:spPr>
          <a:xfrm>
            <a:off x="533400" y="364506"/>
            <a:ext cx="2599949" cy="970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62200"/>
            <a:ext cx="7772400" cy="1143000"/>
          </a:xfrm>
        </p:spPr>
        <p:txBody>
          <a:bodyPr>
            <a:normAutofit/>
          </a:bodyPr>
          <a:lstStyle/>
          <a:p>
            <a:r>
              <a:rPr lang="en-US" b="0" cap="none" dirty="0" smtClean="0">
                <a:solidFill>
                  <a:srgbClr val="FAA014"/>
                </a:solidFill>
              </a:rPr>
              <a:t>GPP Online Training</a:t>
            </a:r>
            <a:r>
              <a:rPr lang="en-US" b="0" cap="none" smtClean="0">
                <a:solidFill>
                  <a:srgbClr val="FAA014"/>
                </a:solidFill>
              </a:rPr>
              <a:t/>
            </a:r>
            <a:br>
              <a:rPr lang="en-US" b="0" cap="none" smtClean="0">
                <a:solidFill>
                  <a:srgbClr val="FAA014"/>
                </a:solidFill>
              </a:rPr>
            </a:br>
            <a:r>
              <a:rPr lang="en-US" sz="2400" b="0" cap="none" smtClean="0">
                <a:solidFill>
                  <a:srgbClr val="FAA014"/>
                </a:solidFill>
              </a:rPr>
              <a:t>January 2017</a:t>
            </a:r>
            <a:endParaRPr lang="en-US" sz="2400" b="0" cap="none" dirty="0">
              <a:solidFill>
                <a:srgbClr val="FAA01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573087" y="3581400"/>
            <a:ext cx="7772400" cy="7493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Anne Schley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Jessica Salzwedel</a:t>
            </a:r>
          </a:p>
        </p:txBody>
      </p:sp>
      <p:pic>
        <p:nvPicPr>
          <p:cNvPr id="101" name="Picture 100" descr="AVAC3894_GPPlogoR3BFINAL_OL06261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89" b="25291"/>
          <a:stretch/>
        </p:blipFill>
        <p:spPr>
          <a:xfrm>
            <a:off x="609600" y="5562600"/>
            <a:ext cx="1600200" cy="1089991"/>
          </a:xfrm>
          <a:prstGeom prst="rect">
            <a:avLst/>
          </a:prstGeom>
        </p:spPr>
      </p:pic>
      <p:sp>
        <p:nvSpPr>
          <p:cNvPr id="104" name="Rectangle 103"/>
          <p:cNvSpPr/>
          <p:nvPr/>
        </p:nvSpPr>
        <p:spPr>
          <a:xfrm>
            <a:off x="6705600" y="1752600"/>
            <a:ext cx="2438400" cy="2286000"/>
          </a:xfrm>
          <a:prstGeom prst="rect">
            <a:avLst/>
          </a:prstGeom>
          <a:solidFill>
            <a:srgbClr val="9CD5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705600" y="4191000"/>
            <a:ext cx="2438400" cy="838200"/>
          </a:xfrm>
          <a:prstGeom prst="rect">
            <a:avLst/>
          </a:prstGeom>
          <a:solidFill>
            <a:srgbClr val="3DAE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381000" y="5256276"/>
            <a:ext cx="8305800" cy="1371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3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81000" y="3158067"/>
            <a:ext cx="8305800" cy="1907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3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81000" y="1524000"/>
            <a:ext cx="8305800" cy="1524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3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1724"/>
            <a:ext cx="7391400" cy="1446276"/>
          </a:xfrm>
        </p:spPr>
        <p:txBody>
          <a:bodyPr anchor="ctr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700" b="1" dirty="0" smtClean="0">
                <a:solidFill>
                  <a:srgbClr val="3DAEEA"/>
                </a:solidFill>
              </a:rPr>
              <a:t>Time commitment is approximately </a:t>
            </a:r>
            <a:r>
              <a:rPr lang="en-US" sz="1700" b="1" dirty="0" smtClean="0">
                <a:solidFill>
                  <a:srgbClr val="3DAEEA"/>
                </a:solidFill>
              </a:rPr>
              <a:t>5-7 hours each week:</a:t>
            </a:r>
          </a:p>
          <a:p>
            <a:pPr marL="285750" lvl="1">
              <a:lnSpc>
                <a:spcPct val="90000"/>
              </a:lnSpc>
            </a:pP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</a:rPr>
              <a:t>Modules ~ up to 120 minutes</a:t>
            </a:r>
          </a:p>
          <a:p>
            <a:pPr marL="285750" lvl="1">
              <a:lnSpc>
                <a:spcPct val="90000"/>
              </a:lnSpc>
            </a:pP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</a:rPr>
              <a:t>Work Assignments ~ can vary in length, but up to 120 minutes </a:t>
            </a:r>
            <a:endParaRPr lang="en-US" sz="15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lvl="1">
              <a:lnSpc>
                <a:spcPct val="90000"/>
              </a:lnSpc>
            </a:pP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</a:rPr>
              <a:t>Forum Discussions ~ 20 minutes</a:t>
            </a:r>
          </a:p>
          <a:p>
            <a:pPr marL="285750" lvl="1">
              <a:lnSpc>
                <a:spcPct val="90000"/>
              </a:lnSpc>
            </a:pP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</a:rPr>
              <a:t>Webinar and Skype Check-in’s 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</a:rPr>
              <a:t> ~ 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</a:rPr>
              <a:t>60 </a:t>
            </a:r>
            <a:r>
              <a:rPr lang="en-US" sz="1500" dirty="0">
                <a:solidFill>
                  <a:schemeClr val="bg2">
                    <a:lumMod val="25000"/>
                  </a:schemeClr>
                </a:solidFill>
              </a:rPr>
              <a:t>minutes </a:t>
            </a:r>
            <a:endParaRPr lang="en-US" sz="15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BF0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 smtClean="0">
                <a:solidFill>
                  <a:srgbClr val="FFFFFF"/>
                </a:solidFill>
              </a:rPr>
              <a:t>Commitment and </a:t>
            </a:r>
            <a:r>
              <a:rPr lang="en-US" sz="3200" b="1" dirty="0" smtClean="0">
                <a:solidFill>
                  <a:srgbClr val="FAA014"/>
                </a:solidFill>
              </a:rPr>
              <a:t>expectations</a:t>
            </a:r>
            <a:endParaRPr lang="en-US" sz="3000" dirty="0" smtClean="0">
              <a:solidFill>
                <a:srgbClr val="FAA014"/>
              </a:solidFill>
              <a:ea typeface="ＭＳ Ｐゴシック" pitchFamily="34" charset="-128"/>
              <a:cs typeface="Cambria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219200" y="3239999"/>
            <a:ext cx="7467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b="1" dirty="0">
                <a:solidFill>
                  <a:srgbClr val="3DAEEA"/>
                </a:solidFill>
              </a:rPr>
              <a:t>Discussion </a:t>
            </a:r>
            <a:r>
              <a:rPr lang="en-US" sz="1700" b="1" dirty="0" smtClean="0">
                <a:solidFill>
                  <a:srgbClr val="3DAEEA"/>
                </a:solidFill>
              </a:rPr>
              <a:t>Forum</a:t>
            </a:r>
            <a:endParaRPr lang="en-US" sz="1700" b="1" dirty="0">
              <a:solidFill>
                <a:srgbClr val="3DAEEA"/>
              </a:solidFill>
            </a:endParaRPr>
          </a:p>
          <a:p>
            <a:pPr marL="285750" lvl="1"/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</a:rPr>
              <a:t>A </a:t>
            </a:r>
            <a:r>
              <a:rPr lang="en-US" sz="1500" dirty="0">
                <a:solidFill>
                  <a:schemeClr val="bg2">
                    <a:lumMod val="25000"/>
                  </a:schemeClr>
                </a:solidFill>
              </a:rPr>
              <a:t>post that counts towards course requirements is a response to </a:t>
            </a:r>
            <a:r>
              <a:rPr lang="en-US" sz="1500" b="1" dirty="0">
                <a:solidFill>
                  <a:schemeClr val="bg2">
                    <a:lumMod val="25000"/>
                  </a:schemeClr>
                </a:solidFill>
              </a:rPr>
              <a:t>the </a:t>
            </a:r>
            <a:r>
              <a:rPr lang="en-US" sz="15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15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500" b="1" dirty="0" smtClean="0">
                <a:solidFill>
                  <a:schemeClr val="bg2">
                    <a:lumMod val="25000"/>
                  </a:schemeClr>
                </a:solidFill>
              </a:rPr>
              <a:t>weekly </a:t>
            </a:r>
            <a:r>
              <a:rPr lang="en-US" sz="1500" b="1" dirty="0">
                <a:solidFill>
                  <a:schemeClr val="bg2">
                    <a:lumMod val="25000"/>
                  </a:schemeClr>
                </a:solidFill>
              </a:rPr>
              <a:t>discussion question. Other posting is encouraged but is not </a:t>
            </a:r>
            <a:r>
              <a:rPr lang="en-US" sz="15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15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500" b="1" dirty="0" smtClean="0">
                <a:solidFill>
                  <a:schemeClr val="bg2">
                    <a:lumMod val="25000"/>
                  </a:schemeClr>
                </a:solidFill>
              </a:rPr>
              <a:t>counted </a:t>
            </a:r>
            <a:r>
              <a:rPr lang="en-US" sz="1500" b="1" dirty="0">
                <a:solidFill>
                  <a:schemeClr val="bg2">
                    <a:lumMod val="25000"/>
                  </a:schemeClr>
                </a:solidFill>
              </a:rPr>
              <a:t>for course </a:t>
            </a:r>
            <a:r>
              <a:rPr lang="en-US" sz="1500" b="1" dirty="0" smtClean="0">
                <a:solidFill>
                  <a:schemeClr val="bg2">
                    <a:lumMod val="25000"/>
                  </a:schemeClr>
                </a:solidFill>
              </a:rPr>
              <a:t>credit</a:t>
            </a:r>
            <a:r>
              <a:rPr lang="en-US" sz="1500" b="1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sz="1500" b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lvl="1"/>
            <a:r>
              <a:rPr lang="en-US" sz="1500" dirty="0">
                <a:solidFill>
                  <a:schemeClr val="bg2">
                    <a:lumMod val="25000"/>
                  </a:schemeClr>
                </a:solidFill>
              </a:rPr>
              <a:t>Learners are encouraged to 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</a:rPr>
              <a:t>start their own </a:t>
            </a:r>
            <a:r>
              <a:rPr lang="en-US" sz="1500" dirty="0">
                <a:solidFill>
                  <a:schemeClr val="bg2">
                    <a:lumMod val="25000"/>
                  </a:schemeClr>
                </a:solidFill>
              </a:rPr>
              <a:t>discussion threads and moderate 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</a:rPr>
              <a:t>conversation</a:t>
            </a:r>
            <a:r>
              <a:rPr lang="en-US" sz="15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sz="15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lvl="1"/>
            <a:r>
              <a:rPr lang="en-US" sz="1500" dirty="0">
                <a:solidFill>
                  <a:schemeClr val="bg2">
                    <a:lumMod val="25000"/>
                  </a:schemeClr>
                </a:solidFill>
              </a:rPr>
              <a:t>Please read and follow </a:t>
            </a:r>
            <a:r>
              <a:rPr lang="en-US" sz="1500" b="1" dirty="0">
                <a:solidFill>
                  <a:schemeClr val="bg2">
                    <a:lumMod val="25000"/>
                  </a:schemeClr>
                </a:solidFill>
              </a:rPr>
              <a:t>forum guidance</a:t>
            </a:r>
          </a:p>
          <a:p>
            <a:pPr marL="285750" lvl="1"/>
            <a:endParaRPr lang="en-US" sz="15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219200" y="5332476"/>
            <a:ext cx="7391400" cy="1296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1700" b="1" dirty="0">
                <a:solidFill>
                  <a:srgbClr val="3DAEEA"/>
                </a:solidFill>
              </a:rPr>
              <a:t>Work Assignments</a:t>
            </a:r>
          </a:p>
          <a:p>
            <a:pPr marL="285750" lvl="1">
              <a:lnSpc>
                <a:spcPct val="90000"/>
              </a:lnSpc>
            </a:pP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</a:rPr>
              <a:t>Receive </a:t>
            </a:r>
            <a:r>
              <a:rPr lang="en-US" sz="1500" dirty="0">
                <a:solidFill>
                  <a:schemeClr val="bg2">
                    <a:lumMod val="25000"/>
                  </a:schemeClr>
                </a:solidFill>
              </a:rPr>
              <a:t>feedback from instructor 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</a:rPr>
              <a:t>within 1-2 weeks </a:t>
            </a:r>
            <a:r>
              <a:rPr lang="en-US" sz="1500" dirty="0">
                <a:solidFill>
                  <a:schemeClr val="bg2">
                    <a:lumMod val="25000"/>
                  </a:schemeClr>
                </a:solidFill>
              </a:rPr>
              <a:t>after the end of each 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</a:rPr>
              <a:t>lesson</a:t>
            </a:r>
            <a:endParaRPr lang="en-US" sz="1500" dirty="0">
              <a:solidFill>
                <a:schemeClr val="bg2">
                  <a:lumMod val="25000"/>
                </a:schemeClr>
              </a:solidFill>
            </a:endParaRPr>
          </a:p>
          <a:p>
            <a:pPr marL="285750" lvl="1">
              <a:lnSpc>
                <a:spcPct val="90000"/>
              </a:lnSpc>
            </a:pP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</a:rPr>
              <a:t>Late assignments will be returned late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15925" y="1676400"/>
            <a:ext cx="615950" cy="550864"/>
            <a:chOff x="1736726" y="7681929"/>
            <a:chExt cx="615950" cy="550864"/>
          </a:xfrm>
          <a:solidFill>
            <a:srgbClr val="C9CDD1"/>
          </a:solidFill>
        </p:grpSpPr>
        <p:sp>
          <p:nvSpPr>
            <p:cNvPr id="15" name="Freeform 40"/>
            <p:cNvSpPr>
              <a:spLocks/>
            </p:cNvSpPr>
            <p:nvPr/>
          </p:nvSpPr>
          <p:spPr bwMode="auto">
            <a:xfrm>
              <a:off x="1736726" y="7681929"/>
              <a:ext cx="615950" cy="550864"/>
            </a:xfrm>
            <a:custGeom>
              <a:avLst/>
              <a:gdLst>
                <a:gd name="T0" fmla="*/ 90 w 164"/>
                <a:gd name="T1" fmla="*/ 0 h 147"/>
                <a:gd name="T2" fmla="*/ 164 w 164"/>
                <a:gd name="T3" fmla="*/ 73 h 147"/>
                <a:gd name="T4" fmla="*/ 90 w 164"/>
                <a:gd name="T5" fmla="*/ 147 h 147"/>
                <a:gd name="T6" fmla="*/ 16 w 164"/>
                <a:gd name="T7" fmla="*/ 74 h 147"/>
                <a:gd name="T8" fmla="*/ 0 w 164"/>
                <a:gd name="T9" fmla="*/ 74 h 147"/>
                <a:gd name="T10" fmla="*/ 25 w 164"/>
                <a:gd name="T11" fmla="*/ 44 h 147"/>
                <a:gd name="T12" fmla="*/ 50 w 164"/>
                <a:gd name="T13" fmla="*/ 74 h 147"/>
                <a:gd name="T14" fmla="*/ 34 w 164"/>
                <a:gd name="T15" fmla="*/ 74 h 147"/>
                <a:gd name="T16" fmla="*/ 90 w 164"/>
                <a:gd name="T17" fmla="*/ 130 h 147"/>
                <a:gd name="T18" fmla="*/ 147 w 164"/>
                <a:gd name="T19" fmla="*/ 73 h 147"/>
                <a:gd name="T20" fmla="*/ 90 w 164"/>
                <a:gd name="T21" fmla="*/ 17 h 147"/>
                <a:gd name="T22" fmla="*/ 40 w 164"/>
                <a:gd name="T23" fmla="*/ 48 h 147"/>
                <a:gd name="T24" fmla="*/ 28 w 164"/>
                <a:gd name="T25" fmla="*/ 34 h 147"/>
                <a:gd name="T26" fmla="*/ 90 w 164"/>
                <a:gd name="T2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4" h="147">
                  <a:moveTo>
                    <a:pt x="90" y="0"/>
                  </a:moveTo>
                  <a:cubicBezTo>
                    <a:pt x="131" y="0"/>
                    <a:pt x="164" y="33"/>
                    <a:pt x="164" y="73"/>
                  </a:cubicBezTo>
                  <a:cubicBezTo>
                    <a:pt x="164" y="114"/>
                    <a:pt x="131" y="147"/>
                    <a:pt x="90" y="147"/>
                  </a:cubicBezTo>
                  <a:cubicBezTo>
                    <a:pt x="50" y="147"/>
                    <a:pt x="17" y="114"/>
                    <a:pt x="16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105"/>
                    <a:pt x="59" y="130"/>
                    <a:pt x="90" y="130"/>
                  </a:cubicBezTo>
                  <a:cubicBezTo>
                    <a:pt x="122" y="130"/>
                    <a:pt x="147" y="105"/>
                    <a:pt x="147" y="73"/>
                  </a:cubicBezTo>
                  <a:cubicBezTo>
                    <a:pt x="147" y="42"/>
                    <a:pt x="122" y="17"/>
                    <a:pt x="90" y="17"/>
                  </a:cubicBezTo>
                  <a:cubicBezTo>
                    <a:pt x="68" y="17"/>
                    <a:pt x="49" y="29"/>
                    <a:pt x="40" y="48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41" y="13"/>
                    <a:pt x="64" y="0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1"/>
            <p:cNvSpPr>
              <a:spLocks/>
            </p:cNvSpPr>
            <p:nvPr/>
          </p:nvSpPr>
          <p:spPr bwMode="auto">
            <a:xfrm>
              <a:off x="2036763" y="7770829"/>
              <a:ext cx="79375" cy="225425"/>
            </a:xfrm>
            <a:custGeom>
              <a:avLst/>
              <a:gdLst>
                <a:gd name="T0" fmla="*/ 16 w 21"/>
                <a:gd name="T1" fmla="*/ 39 h 60"/>
                <a:gd name="T2" fmla="*/ 21 w 21"/>
                <a:gd name="T3" fmla="*/ 49 h 60"/>
                <a:gd name="T4" fmla="*/ 11 w 21"/>
                <a:gd name="T5" fmla="*/ 60 h 60"/>
                <a:gd name="T6" fmla="*/ 0 w 21"/>
                <a:gd name="T7" fmla="*/ 49 h 60"/>
                <a:gd name="T8" fmla="*/ 6 w 21"/>
                <a:gd name="T9" fmla="*/ 39 h 60"/>
                <a:gd name="T10" fmla="*/ 7 w 21"/>
                <a:gd name="T11" fmla="*/ 5 h 60"/>
                <a:gd name="T12" fmla="*/ 14 w 21"/>
                <a:gd name="T13" fmla="*/ 5 h 60"/>
                <a:gd name="T14" fmla="*/ 16 w 21"/>
                <a:gd name="T15" fmla="*/ 3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60">
                  <a:moveTo>
                    <a:pt x="16" y="39"/>
                  </a:moveTo>
                  <a:cubicBezTo>
                    <a:pt x="19" y="41"/>
                    <a:pt x="21" y="45"/>
                    <a:pt x="21" y="49"/>
                  </a:cubicBezTo>
                  <a:cubicBezTo>
                    <a:pt x="21" y="55"/>
                    <a:pt x="17" y="60"/>
                    <a:pt x="11" y="60"/>
                  </a:cubicBezTo>
                  <a:cubicBezTo>
                    <a:pt x="5" y="60"/>
                    <a:pt x="0" y="55"/>
                    <a:pt x="0" y="49"/>
                  </a:cubicBezTo>
                  <a:cubicBezTo>
                    <a:pt x="0" y="45"/>
                    <a:pt x="2" y="41"/>
                    <a:pt x="6" y="39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0"/>
                    <a:pt x="14" y="0"/>
                    <a:pt x="14" y="5"/>
                  </a:cubicBezTo>
                  <a:cubicBezTo>
                    <a:pt x="16" y="39"/>
                    <a:pt x="16" y="39"/>
                    <a:pt x="16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1000" y="3331494"/>
            <a:ext cx="685800" cy="478506"/>
            <a:chOff x="8197851" y="5570550"/>
            <a:chExt cx="630237" cy="439738"/>
          </a:xfrm>
          <a:solidFill>
            <a:srgbClr val="C9CDD1"/>
          </a:solidFill>
        </p:grpSpPr>
        <p:sp>
          <p:nvSpPr>
            <p:cNvPr id="18" name="Freeform 214"/>
            <p:cNvSpPr>
              <a:spLocks noEditPoints="1"/>
            </p:cNvSpPr>
            <p:nvPr/>
          </p:nvSpPr>
          <p:spPr bwMode="auto">
            <a:xfrm>
              <a:off x="8399463" y="5570550"/>
              <a:ext cx="428625" cy="409576"/>
            </a:xfrm>
            <a:custGeom>
              <a:avLst/>
              <a:gdLst>
                <a:gd name="T0" fmla="*/ 57 w 114"/>
                <a:gd name="T1" fmla="*/ 73 h 109"/>
                <a:gd name="T2" fmla="*/ 69 w 114"/>
                <a:gd name="T3" fmla="*/ 71 h 109"/>
                <a:gd name="T4" fmla="*/ 89 w 114"/>
                <a:gd name="T5" fmla="*/ 58 h 109"/>
                <a:gd name="T6" fmla="*/ 89 w 114"/>
                <a:gd name="T7" fmla="*/ 32 h 109"/>
                <a:gd name="T8" fmla="*/ 78 w 114"/>
                <a:gd name="T9" fmla="*/ 23 h 109"/>
                <a:gd name="T10" fmla="*/ 49 w 114"/>
                <a:gd name="T11" fmla="*/ 19 h 109"/>
                <a:gd name="T12" fmla="*/ 27 w 114"/>
                <a:gd name="T13" fmla="*/ 30 h 109"/>
                <a:gd name="T14" fmla="*/ 21 w 114"/>
                <a:gd name="T15" fmla="*/ 49 h 109"/>
                <a:gd name="T16" fmla="*/ 31 w 114"/>
                <a:gd name="T17" fmla="*/ 64 h 109"/>
                <a:gd name="T18" fmla="*/ 57 w 114"/>
                <a:gd name="T19" fmla="*/ 73 h 109"/>
                <a:gd name="T20" fmla="*/ 59 w 114"/>
                <a:gd name="T21" fmla="*/ 0 h 109"/>
                <a:gd name="T22" fmla="*/ 86 w 114"/>
                <a:gd name="T23" fmla="*/ 6 h 109"/>
                <a:gd name="T24" fmla="*/ 110 w 114"/>
                <a:gd name="T25" fmla="*/ 34 h 109"/>
                <a:gd name="T26" fmla="*/ 103 w 114"/>
                <a:gd name="T27" fmla="*/ 69 h 109"/>
                <a:gd name="T28" fmla="*/ 77 w 114"/>
                <a:gd name="T29" fmla="*/ 87 h 109"/>
                <a:gd name="T30" fmla="*/ 76 w 114"/>
                <a:gd name="T31" fmla="*/ 90 h 109"/>
                <a:gd name="T32" fmla="*/ 82 w 114"/>
                <a:gd name="T33" fmla="*/ 104 h 109"/>
                <a:gd name="T34" fmla="*/ 84 w 114"/>
                <a:gd name="T35" fmla="*/ 108 h 109"/>
                <a:gd name="T36" fmla="*/ 80 w 114"/>
                <a:gd name="T37" fmla="*/ 108 h 109"/>
                <a:gd name="T38" fmla="*/ 58 w 114"/>
                <a:gd name="T39" fmla="*/ 98 h 109"/>
                <a:gd name="T40" fmla="*/ 51 w 114"/>
                <a:gd name="T41" fmla="*/ 91 h 109"/>
                <a:gd name="T42" fmla="*/ 49 w 114"/>
                <a:gd name="T43" fmla="*/ 90 h 109"/>
                <a:gd name="T44" fmla="*/ 9 w 114"/>
                <a:gd name="T45" fmla="*/ 66 h 109"/>
                <a:gd name="T46" fmla="*/ 10 w 114"/>
                <a:gd name="T47" fmla="*/ 23 h 109"/>
                <a:gd name="T48" fmla="*/ 43 w 114"/>
                <a:gd name="T49" fmla="*/ 2 h 109"/>
                <a:gd name="T50" fmla="*/ 59 w 114"/>
                <a:gd name="T5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4" h="109">
                  <a:moveTo>
                    <a:pt x="57" y="73"/>
                  </a:moveTo>
                  <a:cubicBezTo>
                    <a:pt x="61" y="72"/>
                    <a:pt x="65" y="72"/>
                    <a:pt x="69" y="71"/>
                  </a:cubicBezTo>
                  <a:cubicBezTo>
                    <a:pt x="77" y="69"/>
                    <a:pt x="84" y="65"/>
                    <a:pt x="89" y="58"/>
                  </a:cubicBezTo>
                  <a:cubicBezTo>
                    <a:pt x="95" y="50"/>
                    <a:pt x="95" y="40"/>
                    <a:pt x="89" y="32"/>
                  </a:cubicBezTo>
                  <a:cubicBezTo>
                    <a:pt x="86" y="28"/>
                    <a:pt x="82" y="25"/>
                    <a:pt x="78" y="23"/>
                  </a:cubicBezTo>
                  <a:cubicBezTo>
                    <a:pt x="69" y="18"/>
                    <a:pt x="59" y="17"/>
                    <a:pt x="49" y="19"/>
                  </a:cubicBezTo>
                  <a:cubicBezTo>
                    <a:pt x="41" y="20"/>
                    <a:pt x="33" y="24"/>
                    <a:pt x="27" y="30"/>
                  </a:cubicBezTo>
                  <a:cubicBezTo>
                    <a:pt x="23" y="35"/>
                    <a:pt x="20" y="42"/>
                    <a:pt x="21" y="49"/>
                  </a:cubicBezTo>
                  <a:cubicBezTo>
                    <a:pt x="22" y="55"/>
                    <a:pt x="26" y="60"/>
                    <a:pt x="31" y="64"/>
                  </a:cubicBezTo>
                  <a:cubicBezTo>
                    <a:pt x="39" y="70"/>
                    <a:pt x="47" y="72"/>
                    <a:pt x="57" y="73"/>
                  </a:cubicBezTo>
                  <a:moveTo>
                    <a:pt x="59" y="0"/>
                  </a:moveTo>
                  <a:cubicBezTo>
                    <a:pt x="69" y="0"/>
                    <a:pt x="77" y="2"/>
                    <a:pt x="86" y="6"/>
                  </a:cubicBezTo>
                  <a:cubicBezTo>
                    <a:pt x="97" y="12"/>
                    <a:pt x="106" y="21"/>
                    <a:pt x="110" y="34"/>
                  </a:cubicBezTo>
                  <a:cubicBezTo>
                    <a:pt x="114" y="46"/>
                    <a:pt x="111" y="58"/>
                    <a:pt x="103" y="69"/>
                  </a:cubicBezTo>
                  <a:cubicBezTo>
                    <a:pt x="97" y="78"/>
                    <a:pt x="88" y="84"/>
                    <a:pt x="77" y="87"/>
                  </a:cubicBezTo>
                  <a:cubicBezTo>
                    <a:pt x="76" y="88"/>
                    <a:pt x="75" y="88"/>
                    <a:pt x="76" y="90"/>
                  </a:cubicBezTo>
                  <a:cubicBezTo>
                    <a:pt x="77" y="95"/>
                    <a:pt x="79" y="100"/>
                    <a:pt x="82" y="104"/>
                  </a:cubicBezTo>
                  <a:cubicBezTo>
                    <a:pt x="83" y="105"/>
                    <a:pt x="85" y="107"/>
                    <a:pt x="84" y="108"/>
                  </a:cubicBezTo>
                  <a:cubicBezTo>
                    <a:pt x="83" y="109"/>
                    <a:pt x="81" y="109"/>
                    <a:pt x="80" y="108"/>
                  </a:cubicBezTo>
                  <a:cubicBezTo>
                    <a:pt x="72" y="107"/>
                    <a:pt x="64" y="103"/>
                    <a:pt x="58" y="98"/>
                  </a:cubicBezTo>
                  <a:cubicBezTo>
                    <a:pt x="55" y="96"/>
                    <a:pt x="53" y="93"/>
                    <a:pt x="51" y="91"/>
                  </a:cubicBezTo>
                  <a:cubicBezTo>
                    <a:pt x="50" y="91"/>
                    <a:pt x="49" y="90"/>
                    <a:pt x="49" y="90"/>
                  </a:cubicBezTo>
                  <a:cubicBezTo>
                    <a:pt x="32" y="87"/>
                    <a:pt x="18" y="81"/>
                    <a:pt x="9" y="66"/>
                  </a:cubicBezTo>
                  <a:cubicBezTo>
                    <a:pt x="0" y="52"/>
                    <a:pt x="1" y="37"/>
                    <a:pt x="10" y="23"/>
                  </a:cubicBezTo>
                  <a:cubicBezTo>
                    <a:pt x="18" y="11"/>
                    <a:pt x="29" y="5"/>
                    <a:pt x="43" y="2"/>
                  </a:cubicBezTo>
                  <a:cubicBezTo>
                    <a:pt x="48" y="0"/>
                    <a:pt x="54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5"/>
            <p:cNvSpPr>
              <a:spLocks/>
            </p:cNvSpPr>
            <p:nvPr/>
          </p:nvSpPr>
          <p:spPr bwMode="auto">
            <a:xfrm>
              <a:off x="8197851" y="5668975"/>
              <a:ext cx="273050" cy="341313"/>
            </a:xfrm>
            <a:custGeom>
              <a:avLst/>
              <a:gdLst>
                <a:gd name="T0" fmla="*/ 51 w 73"/>
                <a:gd name="T1" fmla="*/ 2 h 91"/>
                <a:gd name="T2" fmla="*/ 47 w 73"/>
                <a:gd name="T3" fmla="*/ 20 h 91"/>
                <a:gd name="T4" fmla="*/ 45 w 73"/>
                <a:gd name="T5" fmla="*/ 19 h 91"/>
                <a:gd name="T6" fmla="*/ 27 w 73"/>
                <a:gd name="T7" fmla="*/ 24 h 91"/>
                <a:gd name="T8" fmla="*/ 25 w 73"/>
                <a:gd name="T9" fmla="*/ 48 h 91"/>
                <a:gd name="T10" fmla="*/ 57 w 73"/>
                <a:gd name="T11" fmla="*/ 52 h 91"/>
                <a:gd name="T12" fmla="*/ 58 w 73"/>
                <a:gd name="T13" fmla="*/ 51 h 91"/>
                <a:gd name="T14" fmla="*/ 73 w 73"/>
                <a:gd name="T15" fmla="*/ 63 h 91"/>
                <a:gd name="T16" fmla="*/ 62 w 73"/>
                <a:gd name="T17" fmla="*/ 70 h 91"/>
                <a:gd name="T18" fmla="*/ 45 w 73"/>
                <a:gd name="T19" fmla="*/ 73 h 91"/>
                <a:gd name="T20" fmla="*/ 43 w 73"/>
                <a:gd name="T21" fmla="*/ 74 h 91"/>
                <a:gd name="T22" fmla="*/ 30 w 73"/>
                <a:gd name="T23" fmla="*/ 87 h 91"/>
                <a:gd name="T24" fmla="*/ 19 w 73"/>
                <a:gd name="T25" fmla="*/ 91 h 91"/>
                <a:gd name="T26" fmla="*/ 17 w 73"/>
                <a:gd name="T27" fmla="*/ 91 h 91"/>
                <a:gd name="T28" fmla="*/ 16 w 73"/>
                <a:gd name="T29" fmla="*/ 89 h 91"/>
                <a:gd name="T30" fmla="*/ 17 w 73"/>
                <a:gd name="T31" fmla="*/ 88 h 91"/>
                <a:gd name="T32" fmla="*/ 23 w 73"/>
                <a:gd name="T33" fmla="*/ 69 h 91"/>
                <a:gd name="T34" fmla="*/ 22 w 73"/>
                <a:gd name="T35" fmla="*/ 67 h 91"/>
                <a:gd name="T36" fmla="*/ 4 w 73"/>
                <a:gd name="T37" fmla="*/ 44 h 91"/>
                <a:gd name="T38" fmla="*/ 20 w 73"/>
                <a:gd name="T39" fmla="*/ 6 h 91"/>
                <a:gd name="T40" fmla="*/ 50 w 73"/>
                <a:gd name="T41" fmla="*/ 2 h 91"/>
                <a:gd name="T42" fmla="*/ 51 w 73"/>
                <a:gd name="T43" fmla="*/ 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91">
                  <a:moveTo>
                    <a:pt x="51" y="2"/>
                  </a:moveTo>
                  <a:cubicBezTo>
                    <a:pt x="50" y="8"/>
                    <a:pt x="48" y="14"/>
                    <a:pt x="47" y="20"/>
                  </a:cubicBezTo>
                  <a:cubicBezTo>
                    <a:pt x="47" y="20"/>
                    <a:pt x="46" y="20"/>
                    <a:pt x="45" y="19"/>
                  </a:cubicBezTo>
                  <a:cubicBezTo>
                    <a:pt x="39" y="19"/>
                    <a:pt x="33" y="20"/>
                    <a:pt x="27" y="24"/>
                  </a:cubicBezTo>
                  <a:cubicBezTo>
                    <a:pt x="19" y="30"/>
                    <a:pt x="18" y="41"/>
                    <a:pt x="25" y="48"/>
                  </a:cubicBezTo>
                  <a:cubicBezTo>
                    <a:pt x="33" y="56"/>
                    <a:pt x="48" y="58"/>
                    <a:pt x="57" y="52"/>
                  </a:cubicBezTo>
                  <a:cubicBezTo>
                    <a:pt x="58" y="52"/>
                    <a:pt x="58" y="51"/>
                    <a:pt x="58" y="51"/>
                  </a:cubicBezTo>
                  <a:cubicBezTo>
                    <a:pt x="63" y="55"/>
                    <a:pt x="68" y="59"/>
                    <a:pt x="73" y="63"/>
                  </a:cubicBezTo>
                  <a:cubicBezTo>
                    <a:pt x="70" y="66"/>
                    <a:pt x="66" y="68"/>
                    <a:pt x="62" y="70"/>
                  </a:cubicBezTo>
                  <a:cubicBezTo>
                    <a:pt x="57" y="72"/>
                    <a:pt x="51" y="73"/>
                    <a:pt x="45" y="73"/>
                  </a:cubicBezTo>
                  <a:cubicBezTo>
                    <a:pt x="44" y="73"/>
                    <a:pt x="43" y="74"/>
                    <a:pt x="43" y="74"/>
                  </a:cubicBezTo>
                  <a:cubicBezTo>
                    <a:pt x="40" y="80"/>
                    <a:pt x="36" y="84"/>
                    <a:pt x="30" y="87"/>
                  </a:cubicBezTo>
                  <a:cubicBezTo>
                    <a:pt x="27" y="89"/>
                    <a:pt x="23" y="91"/>
                    <a:pt x="19" y="91"/>
                  </a:cubicBezTo>
                  <a:cubicBezTo>
                    <a:pt x="18" y="91"/>
                    <a:pt x="18" y="91"/>
                    <a:pt x="17" y="91"/>
                  </a:cubicBezTo>
                  <a:cubicBezTo>
                    <a:pt x="16" y="91"/>
                    <a:pt x="16" y="90"/>
                    <a:pt x="16" y="89"/>
                  </a:cubicBezTo>
                  <a:cubicBezTo>
                    <a:pt x="16" y="89"/>
                    <a:pt x="17" y="88"/>
                    <a:pt x="17" y="88"/>
                  </a:cubicBezTo>
                  <a:cubicBezTo>
                    <a:pt x="22" y="82"/>
                    <a:pt x="23" y="76"/>
                    <a:pt x="23" y="69"/>
                  </a:cubicBezTo>
                  <a:cubicBezTo>
                    <a:pt x="23" y="68"/>
                    <a:pt x="22" y="68"/>
                    <a:pt x="22" y="67"/>
                  </a:cubicBezTo>
                  <a:cubicBezTo>
                    <a:pt x="13" y="62"/>
                    <a:pt x="6" y="54"/>
                    <a:pt x="4" y="44"/>
                  </a:cubicBezTo>
                  <a:cubicBezTo>
                    <a:pt x="0" y="29"/>
                    <a:pt x="6" y="14"/>
                    <a:pt x="20" y="6"/>
                  </a:cubicBezTo>
                  <a:cubicBezTo>
                    <a:pt x="30" y="1"/>
                    <a:pt x="40" y="0"/>
                    <a:pt x="50" y="2"/>
                  </a:cubicBezTo>
                  <a:cubicBezTo>
                    <a:pt x="50" y="2"/>
                    <a:pt x="51" y="2"/>
                    <a:pt x="5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00721" y="5368990"/>
            <a:ext cx="446358" cy="573086"/>
            <a:chOff x="4308476" y="4383097"/>
            <a:chExt cx="503238" cy="646114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1" name="Freeform 148"/>
            <p:cNvSpPr>
              <a:spLocks/>
            </p:cNvSpPr>
            <p:nvPr/>
          </p:nvSpPr>
          <p:spPr bwMode="auto">
            <a:xfrm>
              <a:off x="4398963" y="4564073"/>
              <a:ext cx="93663" cy="90488"/>
            </a:xfrm>
            <a:custGeom>
              <a:avLst/>
              <a:gdLst>
                <a:gd name="T0" fmla="*/ 2 w 25"/>
                <a:gd name="T1" fmla="*/ 24 h 24"/>
                <a:gd name="T2" fmla="*/ 18 w 25"/>
                <a:gd name="T3" fmla="*/ 24 h 24"/>
                <a:gd name="T4" fmla="*/ 22 w 25"/>
                <a:gd name="T5" fmla="*/ 24 h 24"/>
                <a:gd name="T6" fmla="*/ 25 w 25"/>
                <a:gd name="T7" fmla="*/ 21 h 24"/>
                <a:gd name="T8" fmla="*/ 25 w 25"/>
                <a:gd name="T9" fmla="*/ 11 h 24"/>
                <a:gd name="T10" fmla="*/ 24 w 25"/>
                <a:gd name="T11" fmla="*/ 10 h 24"/>
                <a:gd name="T12" fmla="*/ 23 w 25"/>
                <a:gd name="T13" fmla="*/ 12 h 24"/>
                <a:gd name="T14" fmla="*/ 22 w 25"/>
                <a:gd name="T15" fmla="*/ 13 h 24"/>
                <a:gd name="T16" fmla="*/ 22 w 25"/>
                <a:gd name="T17" fmla="*/ 20 h 24"/>
                <a:gd name="T18" fmla="*/ 21 w 25"/>
                <a:gd name="T19" fmla="*/ 21 h 24"/>
                <a:gd name="T20" fmla="*/ 3 w 25"/>
                <a:gd name="T21" fmla="*/ 21 h 24"/>
                <a:gd name="T22" fmla="*/ 2 w 25"/>
                <a:gd name="T23" fmla="*/ 20 h 24"/>
                <a:gd name="T24" fmla="*/ 2 w 25"/>
                <a:gd name="T25" fmla="*/ 4 h 24"/>
                <a:gd name="T26" fmla="*/ 3 w 25"/>
                <a:gd name="T27" fmla="*/ 3 h 24"/>
                <a:gd name="T28" fmla="*/ 15 w 25"/>
                <a:gd name="T29" fmla="*/ 3 h 24"/>
                <a:gd name="T30" fmla="*/ 16 w 25"/>
                <a:gd name="T31" fmla="*/ 2 h 24"/>
                <a:gd name="T32" fmla="*/ 18 w 25"/>
                <a:gd name="T33" fmla="*/ 0 h 24"/>
                <a:gd name="T34" fmla="*/ 18 w 25"/>
                <a:gd name="T35" fmla="*/ 0 h 24"/>
                <a:gd name="T36" fmla="*/ 18 w 25"/>
                <a:gd name="T37" fmla="*/ 0 h 24"/>
                <a:gd name="T38" fmla="*/ 2 w 25"/>
                <a:gd name="T39" fmla="*/ 0 h 24"/>
                <a:gd name="T40" fmla="*/ 0 w 25"/>
                <a:gd name="T41" fmla="*/ 3 h 24"/>
                <a:gd name="T42" fmla="*/ 0 w 25"/>
                <a:gd name="T43" fmla="*/ 21 h 24"/>
                <a:gd name="T44" fmla="*/ 2 w 25"/>
                <a:gd name="T4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" h="24">
                  <a:moveTo>
                    <a:pt x="2" y="24"/>
                  </a:moveTo>
                  <a:cubicBezTo>
                    <a:pt x="8" y="24"/>
                    <a:pt x="13" y="24"/>
                    <a:pt x="18" y="24"/>
                  </a:cubicBezTo>
                  <a:cubicBezTo>
                    <a:pt x="20" y="24"/>
                    <a:pt x="21" y="24"/>
                    <a:pt x="22" y="24"/>
                  </a:cubicBezTo>
                  <a:cubicBezTo>
                    <a:pt x="24" y="24"/>
                    <a:pt x="25" y="23"/>
                    <a:pt x="25" y="21"/>
                  </a:cubicBezTo>
                  <a:cubicBezTo>
                    <a:pt x="25" y="18"/>
                    <a:pt x="25" y="15"/>
                    <a:pt x="25" y="11"/>
                  </a:cubicBezTo>
                  <a:cubicBezTo>
                    <a:pt x="25" y="11"/>
                    <a:pt x="25" y="11"/>
                    <a:pt x="24" y="10"/>
                  </a:cubicBezTo>
                  <a:cubicBezTo>
                    <a:pt x="24" y="11"/>
                    <a:pt x="23" y="12"/>
                    <a:pt x="23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6"/>
                    <a:pt x="22" y="18"/>
                    <a:pt x="22" y="20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15" y="21"/>
                    <a:pt x="9" y="21"/>
                    <a:pt x="3" y="21"/>
                  </a:cubicBezTo>
                  <a:cubicBezTo>
                    <a:pt x="2" y="21"/>
                    <a:pt x="2" y="21"/>
                    <a:pt x="2" y="20"/>
                  </a:cubicBezTo>
                  <a:cubicBezTo>
                    <a:pt x="2" y="15"/>
                    <a:pt x="2" y="9"/>
                    <a:pt x="2" y="4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7" y="3"/>
                    <a:pt x="11" y="3"/>
                    <a:pt x="15" y="3"/>
                  </a:cubicBezTo>
                  <a:cubicBezTo>
                    <a:pt x="16" y="3"/>
                    <a:pt x="16" y="3"/>
                    <a:pt x="16" y="2"/>
                  </a:cubicBezTo>
                  <a:cubicBezTo>
                    <a:pt x="17" y="2"/>
                    <a:pt x="18" y="1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7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9"/>
                    <a:pt x="0" y="15"/>
                    <a:pt x="0" y="21"/>
                  </a:cubicBezTo>
                  <a:cubicBezTo>
                    <a:pt x="0" y="23"/>
                    <a:pt x="1" y="24"/>
                    <a:pt x="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9"/>
            <p:cNvSpPr>
              <a:spLocks/>
            </p:cNvSpPr>
            <p:nvPr/>
          </p:nvSpPr>
          <p:spPr bwMode="auto">
            <a:xfrm>
              <a:off x="4413251" y="4564073"/>
              <a:ext cx="87313" cy="71438"/>
            </a:xfrm>
            <a:custGeom>
              <a:avLst/>
              <a:gdLst>
                <a:gd name="T0" fmla="*/ 21 w 23"/>
                <a:gd name="T1" fmla="*/ 1 h 19"/>
                <a:gd name="T2" fmla="*/ 18 w 23"/>
                <a:gd name="T3" fmla="*/ 1 h 19"/>
                <a:gd name="T4" fmla="*/ 11 w 23"/>
                <a:gd name="T5" fmla="*/ 9 h 19"/>
                <a:gd name="T6" fmla="*/ 8 w 23"/>
                <a:gd name="T7" fmla="*/ 12 h 19"/>
                <a:gd name="T8" fmla="*/ 4 w 23"/>
                <a:gd name="T9" fmla="*/ 8 h 19"/>
                <a:gd name="T10" fmla="*/ 2 w 23"/>
                <a:gd name="T11" fmla="*/ 8 h 19"/>
                <a:gd name="T12" fmla="*/ 0 w 23"/>
                <a:gd name="T13" fmla="*/ 10 h 19"/>
                <a:gd name="T14" fmla="*/ 0 w 23"/>
                <a:gd name="T15" fmla="*/ 12 h 19"/>
                <a:gd name="T16" fmla="*/ 8 w 23"/>
                <a:gd name="T17" fmla="*/ 18 h 19"/>
                <a:gd name="T18" fmla="*/ 9 w 23"/>
                <a:gd name="T19" fmla="*/ 18 h 19"/>
                <a:gd name="T20" fmla="*/ 12 w 23"/>
                <a:gd name="T21" fmla="*/ 15 h 19"/>
                <a:gd name="T22" fmla="*/ 22 w 23"/>
                <a:gd name="T23" fmla="*/ 4 h 19"/>
                <a:gd name="T24" fmla="*/ 22 w 23"/>
                <a:gd name="T25" fmla="*/ 2 h 19"/>
                <a:gd name="T26" fmla="*/ 21 w 23"/>
                <a:gd name="T2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9">
                  <a:moveTo>
                    <a:pt x="21" y="1"/>
                  </a:moveTo>
                  <a:cubicBezTo>
                    <a:pt x="20" y="0"/>
                    <a:pt x="19" y="0"/>
                    <a:pt x="18" y="1"/>
                  </a:cubicBezTo>
                  <a:cubicBezTo>
                    <a:pt x="16" y="4"/>
                    <a:pt x="13" y="6"/>
                    <a:pt x="11" y="9"/>
                  </a:cubicBezTo>
                  <a:cubicBezTo>
                    <a:pt x="10" y="10"/>
                    <a:pt x="9" y="11"/>
                    <a:pt x="8" y="12"/>
                  </a:cubicBezTo>
                  <a:cubicBezTo>
                    <a:pt x="7" y="11"/>
                    <a:pt x="5" y="9"/>
                    <a:pt x="4" y="8"/>
                  </a:cubicBezTo>
                  <a:cubicBezTo>
                    <a:pt x="3" y="7"/>
                    <a:pt x="3" y="7"/>
                    <a:pt x="2" y="8"/>
                  </a:cubicBezTo>
                  <a:cubicBezTo>
                    <a:pt x="1" y="9"/>
                    <a:pt x="1" y="9"/>
                    <a:pt x="0" y="10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3" y="14"/>
                    <a:pt x="5" y="16"/>
                    <a:pt x="8" y="18"/>
                  </a:cubicBezTo>
                  <a:cubicBezTo>
                    <a:pt x="8" y="19"/>
                    <a:pt x="9" y="19"/>
                    <a:pt x="9" y="18"/>
                  </a:cubicBezTo>
                  <a:cubicBezTo>
                    <a:pt x="10" y="17"/>
                    <a:pt x="11" y="16"/>
                    <a:pt x="12" y="15"/>
                  </a:cubicBezTo>
                  <a:cubicBezTo>
                    <a:pt x="16" y="11"/>
                    <a:pt x="19" y="8"/>
                    <a:pt x="22" y="4"/>
                  </a:cubicBezTo>
                  <a:cubicBezTo>
                    <a:pt x="23" y="3"/>
                    <a:pt x="23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0"/>
            <p:cNvSpPr>
              <a:spLocks/>
            </p:cNvSpPr>
            <p:nvPr/>
          </p:nvSpPr>
          <p:spPr bwMode="auto">
            <a:xfrm>
              <a:off x="4398963" y="4706948"/>
              <a:ext cx="93663" cy="85725"/>
            </a:xfrm>
            <a:custGeom>
              <a:avLst/>
              <a:gdLst>
                <a:gd name="T0" fmla="*/ 2 w 25"/>
                <a:gd name="T1" fmla="*/ 23 h 23"/>
                <a:gd name="T2" fmla="*/ 18 w 25"/>
                <a:gd name="T3" fmla="*/ 23 h 23"/>
                <a:gd name="T4" fmla="*/ 22 w 25"/>
                <a:gd name="T5" fmla="*/ 23 h 23"/>
                <a:gd name="T6" fmla="*/ 25 w 25"/>
                <a:gd name="T7" fmla="*/ 21 h 23"/>
                <a:gd name="T8" fmla="*/ 25 w 25"/>
                <a:gd name="T9" fmla="*/ 11 h 23"/>
                <a:gd name="T10" fmla="*/ 24 w 25"/>
                <a:gd name="T11" fmla="*/ 10 h 23"/>
                <a:gd name="T12" fmla="*/ 23 w 25"/>
                <a:gd name="T13" fmla="*/ 12 h 23"/>
                <a:gd name="T14" fmla="*/ 22 w 25"/>
                <a:gd name="T15" fmla="*/ 13 h 23"/>
                <a:gd name="T16" fmla="*/ 22 w 25"/>
                <a:gd name="T17" fmla="*/ 20 h 23"/>
                <a:gd name="T18" fmla="*/ 21 w 25"/>
                <a:gd name="T19" fmla="*/ 21 h 23"/>
                <a:gd name="T20" fmla="*/ 3 w 25"/>
                <a:gd name="T21" fmla="*/ 21 h 23"/>
                <a:gd name="T22" fmla="*/ 2 w 25"/>
                <a:gd name="T23" fmla="*/ 20 h 23"/>
                <a:gd name="T24" fmla="*/ 2 w 25"/>
                <a:gd name="T25" fmla="*/ 3 h 23"/>
                <a:gd name="T26" fmla="*/ 3 w 25"/>
                <a:gd name="T27" fmla="*/ 2 h 23"/>
                <a:gd name="T28" fmla="*/ 15 w 25"/>
                <a:gd name="T29" fmla="*/ 2 h 23"/>
                <a:gd name="T30" fmla="*/ 16 w 25"/>
                <a:gd name="T31" fmla="*/ 2 h 23"/>
                <a:gd name="T32" fmla="*/ 18 w 25"/>
                <a:gd name="T33" fmla="*/ 0 h 23"/>
                <a:gd name="T34" fmla="*/ 18 w 25"/>
                <a:gd name="T35" fmla="*/ 0 h 23"/>
                <a:gd name="T36" fmla="*/ 18 w 25"/>
                <a:gd name="T37" fmla="*/ 0 h 23"/>
                <a:gd name="T38" fmla="*/ 2 w 25"/>
                <a:gd name="T39" fmla="*/ 0 h 23"/>
                <a:gd name="T40" fmla="*/ 0 w 25"/>
                <a:gd name="T41" fmla="*/ 2 h 23"/>
                <a:gd name="T42" fmla="*/ 0 w 25"/>
                <a:gd name="T43" fmla="*/ 21 h 23"/>
                <a:gd name="T44" fmla="*/ 2 w 25"/>
                <a:gd name="T4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" h="23">
                  <a:moveTo>
                    <a:pt x="2" y="23"/>
                  </a:moveTo>
                  <a:cubicBezTo>
                    <a:pt x="8" y="23"/>
                    <a:pt x="13" y="23"/>
                    <a:pt x="18" y="23"/>
                  </a:cubicBezTo>
                  <a:cubicBezTo>
                    <a:pt x="20" y="23"/>
                    <a:pt x="21" y="23"/>
                    <a:pt x="22" y="23"/>
                  </a:cubicBezTo>
                  <a:cubicBezTo>
                    <a:pt x="24" y="23"/>
                    <a:pt x="25" y="22"/>
                    <a:pt x="25" y="21"/>
                  </a:cubicBezTo>
                  <a:cubicBezTo>
                    <a:pt x="25" y="17"/>
                    <a:pt x="25" y="14"/>
                    <a:pt x="25" y="11"/>
                  </a:cubicBezTo>
                  <a:cubicBezTo>
                    <a:pt x="25" y="10"/>
                    <a:pt x="25" y="10"/>
                    <a:pt x="24" y="10"/>
                  </a:cubicBezTo>
                  <a:cubicBezTo>
                    <a:pt x="24" y="11"/>
                    <a:pt x="23" y="11"/>
                    <a:pt x="23" y="12"/>
                  </a:cubicBezTo>
                  <a:cubicBezTo>
                    <a:pt x="22" y="12"/>
                    <a:pt x="22" y="12"/>
                    <a:pt x="22" y="13"/>
                  </a:cubicBezTo>
                  <a:cubicBezTo>
                    <a:pt x="22" y="15"/>
                    <a:pt x="22" y="17"/>
                    <a:pt x="22" y="20"/>
                  </a:cubicBezTo>
                  <a:cubicBezTo>
                    <a:pt x="22" y="20"/>
                    <a:pt x="22" y="21"/>
                    <a:pt x="21" y="21"/>
                  </a:cubicBezTo>
                  <a:cubicBezTo>
                    <a:pt x="15" y="21"/>
                    <a:pt x="9" y="21"/>
                    <a:pt x="3" y="21"/>
                  </a:cubicBezTo>
                  <a:cubicBezTo>
                    <a:pt x="2" y="21"/>
                    <a:pt x="2" y="21"/>
                    <a:pt x="2" y="20"/>
                  </a:cubicBezTo>
                  <a:cubicBezTo>
                    <a:pt x="2" y="14"/>
                    <a:pt x="2" y="9"/>
                    <a:pt x="2" y="3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7" y="2"/>
                    <a:pt x="11" y="2"/>
                    <a:pt x="15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7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8"/>
                    <a:pt x="0" y="14"/>
                    <a:pt x="0" y="21"/>
                  </a:cubicBezTo>
                  <a:cubicBezTo>
                    <a:pt x="0" y="22"/>
                    <a:pt x="1" y="23"/>
                    <a:pt x="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1"/>
            <p:cNvSpPr>
              <a:spLocks/>
            </p:cNvSpPr>
            <p:nvPr/>
          </p:nvSpPr>
          <p:spPr bwMode="auto">
            <a:xfrm>
              <a:off x="4413251" y="4703773"/>
              <a:ext cx="87313" cy="69850"/>
            </a:xfrm>
            <a:custGeom>
              <a:avLst/>
              <a:gdLst>
                <a:gd name="T0" fmla="*/ 21 w 23"/>
                <a:gd name="T1" fmla="*/ 1 h 19"/>
                <a:gd name="T2" fmla="*/ 18 w 23"/>
                <a:gd name="T3" fmla="*/ 1 h 19"/>
                <a:gd name="T4" fmla="*/ 11 w 23"/>
                <a:gd name="T5" fmla="*/ 9 h 19"/>
                <a:gd name="T6" fmla="*/ 8 w 23"/>
                <a:gd name="T7" fmla="*/ 12 h 19"/>
                <a:gd name="T8" fmla="*/ 4 w 23"/>
                <a:gd name="T9" fmla="*/ 8 h 19"/>
                <a:gd name="T10" fmla="*/ 2 w 23"/>
                <a:gd name="T11" fmla="*/ 8 h 19"/>
                <a:gd name="T12" fmla="*/ 0 w 23"/>
                <a:gd name="T13" fmla="*/ 10 h 19"/>
                <a:gd name="T14" fmla="*/ 0 w 23"/>
                <a:gd name="T15" fmla="*/ 12 h 19"/>
                <a:gd name="T16" fmla="*/ 8 w 23"/>
                <a:gd name="T17" fmla="*/ 18 h 19"/>
                <a:gd name="T18" fmla="*/ 9 w 23"/>
                <a:gd name="T19" fmla="*/ 18 h 19"/>
                <a:gd name="T20" fmla="*/ 12 w 23"/>
                <a:gd name="T21" fmla="*/ 15 h 19"/>
                <a:gd name="T22" fmla="*/ 22 w 23"/>
                <a:gd name="T23" fmla="*/ 4 h 19"/>
                <a:gd name="T24" fmla="*/ 22 w 23"/>
                <a:gd name="T25" fmla="*/ 2 h 19"/>
                <a:gd name="T26" fmla="*/ 21 w 23"/>
                <a:gd name="T2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9">
                  <a:moveTo>
                    <a:pt x="21" y="1"/>
                  </a:moveTo>
                  <a:cubicBezTo>
                    <a:pt x="20" y="0"/>
                    <a:pt x="19" y="0"/>
                    <a:pt x="18" y="1"/>
                  </a:cubicBezTo>
                  <a:cubicBezTo>
                    <a:pt x="16" y="4"/>
                    <a:pt x="13" y="7"/>
                    <a:pt x="11" y="9"/>
                  </a:cubicBezTo>
                  <a:cubicBezTo>
                    <a:pt x="10" y="10"/>
                    <a:pt x="9" y="11"/>
                    <a:pt x="8" y="12"/>
                  </a:cubicBezTo>
                  <a:cubicBezTo>
                    <a:pt x="7" y="11"/>
                    <a:pt x="5" y="10"/>
                    <a:pt x="4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1" y="9"/>
                    <a:pt x="1" y="10"/>
                    <a:pt x="0" y="10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3" y="14"/>
                    <a:pt x="5" y="16"/>
                    <a:pt x="8" y="18"/>
                  </a:cubicBezTo>
                  <a:cubicBezTo>
                    <a:pt x="8" y="19"/>
                    <a:pt x="9" y="19"/>
                    <a:pt x="9" y="18"/>
                  </a:cubicBezTo>
                  <a:cubicBezTo>
                    <a:pt x="10" y="17"/>
                    <a:pt x="11" y="16"/>
                    <a:pt x="12" y="15"/>
                  </a:cubicBezTo>
                  <a:cubicBezTo>
                    <a:pt x="16" y="12"/>
                    <a:pt x="19" y="8"/>
                    <a:pt x="22" y="4"/>
                  </a:cubicBezTo>
                  <a:cubicBezTo>
                    <a:pt x="23" y="4"/>
                    <a:pt x="23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2"/>
            <p:cNvSpPr>
              <a:spLocks/>
            </p:cNvSpPr>
            <p:nvPr/>
          </p:nvSpPr>
          <p:spPr bwMode="auto">
            <a:xfrm>
              <a:off x="4398963" y="4845061"/>
              <a:ext cx="93663" cy="87313"/>
            </a:xfrm>
            <a:custGeom>
              <a:avLst/>
              <a:gdLst>
                <a:gd name="T0" fmla="*/ 23 w 25"/>
                <a:gd name="T1" fmla="*/ 12 h 23"/>
                <a:gd name="T2" fmla="*/ 22 w 25"/>
                <a:gd name="T3" fmla="*/ 13 h 23"/>
                <a:gd name="T4" fmla="*/ 22 w 25"/>
                <a:gd name="T5" fmla="*/ 20 h 23"/>
                <a:gd name="T6" fmla="*/ 21 w 25"/>
                <a:gd name="T7" fmla="*/ 21 h 23"/>
                <a:gd name="T8" fmla="*/ 3 w 25"/>
                <a:gd name="T9" fmla="*/ 21 h 23"/>
                <a:gd name="T10" fmla="*/ 2 w 25"/>
                <a:gd name="T11" fmla="*/ 20 h 23"/>
                <a:gd name="T12" fmla="*/ 2 w 25"/>
                <a:gd name="T13" fmla="*/ 3 h 23"/>
                <a:gd name="T14" fmla="*/ 3 w 25"/>
                <a:gd name="T15" fmla="*/ 2 h 23"/>
                <a:gd name="T16" fmla="*/ 15 w 25"/>
                <a:gd name="T17" fmla="*/ 2 h 23"/>
                <a:gd name="T18" fmla="*/ 16 w 25"/>
                <a:gd name="T19" fmla="*/ 2 h 23"/>
                <a:gd name="T20" fmla="*/ 18 w 25"/>
                <a:gd name="T21" fmla="*/ 0 h 23"/>
                <a:gd name="T22" fmla="*/ 18 w 25"/>
                <a:gd name="T23" fmla="*/ 0 h 23"/>
                <a:gd name="T24" fmla="*/ 18 w 25"/>
                <a:gd name="T25" fmla="*/ 0 h 23"/>
                <a:gd name="T26" fmla="*/ 2 w 25"/>
                <a:gd name="T27" fmla="*/ 0 h 23"/>
                <a:gd name="T28" fmla="*/ 0 w 25"/>
                <a:gd name="T29" fmla="*/ 2 h 23"/>
                <a:gd name="T30" fmla="*/ 0 w 25"/>
                <a:gd name="T31" fmla="*/ 21 h 23"/>
                <a:gd name="T32" fmla="*/ 2 w 25"/>
                <a:gd name="T33" fmla="*/ 23 h 23"/>
                <a:gd name="T34" fmla="*/ 18 w 25"/>
                <a:gd name="T35" fmla="*/ 23 h 23"/>
                <a:gd name="T36" fmla="*/ 22 w 25"/>
                <a:gd name="T37" fmla="*/ 23 h 23"/>
                <a:gd name="T38" fmla="*/ 25 w 25"/>
                <a:gd name="T39" fmla="*/ 21 h 23"/>
                <a:gd name="T40" fmla="*/ 25 w 25"/>
                <a:gd name="T41" fmla="*/ 11 h 23"/>
                <a:gd name="T42" fmla="*/ 24 w 25"/>
                <a:gd name="T43" fmla="*/ 10 h 23"/>
                <a:gd name="T44" fmla="*/ 23 w 25"/>
                <a:gd name="T45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" h="23">
                  <a:moveTo>
                    <a:pt x="23" y="12"/>
                  </a:moveTo>
                  <a:cubicBezTo>
                    <a:pt x="22" y="12"/>
                    <a:pt x="22" y="13"/>
                    <a:pt x="22" y="13"/>
                  </a:cubicBezTo>
                  <a:cubicBezTo>
                    <a:pt x="22" y="15"/>
                    <a:pt x="22" y="18"/>
                    <a:pt x="22" y="20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15" y="21"/>
                    <a:pt x="9" y="21"/>
                    <a:pt x="3" y="21"/>
                  </a:cubicBezTo>
                  <a:cubicBezTo>
                    <a:pt x="2" y="21"/>
                    <a:pt x="2" y="21"/>
                    <a:pt x="2" y="20"/>
                  </a:cubicBezTo>
                  <a:cubicBezTo>
                    <a:pt x="2" y="14"/>
                    <a:pt x="2" y="9"/>
                    <a:pt x="2" y="3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7" y="2"/>
                    <a:pt x="11" y="2"/>
                    <a:pt x="15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18" y="1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7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9"/>
                    <a:pt x="0" y="15"/>
                    <a:pt x="0" y="21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8" y="23"/>
                    <a:pt x="13" y="23"/>
                    <a:pt x="18" y="23"/>
                  </a:cubicBezTo>
                  <a:cubicBezTo>
                    <a:pt x="20" y="23"/>
                    <a:pt x="21" y="23"/>
                    <a:pt x="22" y="23"/>
                  </a:cubicBezTo>
                  <a:cubicBezTo>
                    <a:pt x="24" y="23"/>
                    <a:pt x="25" y="23"/>
                    <a:pt x="25" y="21"/>
                  </a:cubicBezTo>
                  <a:cubicBezTo>
                    <a:pt x="25" y="18"/>
                    <a:pt x="25" y="14"/>
                    <a:pt x="25" y="11"/>
                  </a:cubicBezTo>
                  <a:cubicBezTo>
                    <a:pt x="25" y="11"/>
                    <a:pt x="25" y="11"/>
                    <a:pt x="24" y="10"/>
                  </a:cubicBezTo>
                  <a:cubicBezTo>
                    <a:pt x="24" y="11"/>
                    <a:pt x="23" y="11"/>
                    <a:pt x="2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53"/>
            <p:cNvSpPr>
              <a:spLocks/>
            </p:cNvSpPr>
            <p:nvPr/>
          </p:nvSpPr>
          <p:spPr bwMode="auto">
            <a:xfrm>
              <a:off x="4413251" y="4845061"/>
              <a:ext cx="87313" cy="68263"/>
            </a:xfrm>
            <a:custGeom>
              <a:avLst/>
              <a:gdLst>
                <a:gd name="T0" fmla="*/ 21 w 23"/>
                <a:gd name="T1" fmla="*/ 0 h 18"/>
                <a:gd name="T2" fmla="*/ 18 w 23"/>
                <a:gd name="T3" fmla="*/ 0 h 18"/>
                <a:gd name="T4" fmla="*/ 11 w 23"/>
                <a:gd name="T5" fmla="*/ 9 h 18"/>
                <a:gd name="T6" fmla="*/ 8 w 23"/>
                <a:gd name="T7" fmla="*/ 12 h 18"/>
                <a:gd name="T8" fmla="*/ 4 w 23"/>
                <a:gd name="T9" fmla="*/ 8 h 18"/>
                <a:gd name="T10" fmla="*/ 2 w 23"/>
                <a:gd name="T11" fmla="*/ 8 h 18"/>
                <a:gd name="T12" fmla="*/ 0 w 23"/>
                <a:gd name="T13" fmla="*/ 10 h 18"/>
                <a:gd name="T14" fmla="*/ 0 w 23"/>
                <a:gd name="T15" fmla="*/ 11 h 18"/>
                <a:gd name="T16" fmla="*/ 8 w 23"/>
                <a:gd name="T17" fmla="*/ 18 h 18"/>
                <a:gd name="T18" fmla="*/ 9 w 23"/>
                <a:gd name="T19" fmla="*/ 18 h 18"/>
                <a:gd name="T20" fmla="*/ 12 w 23"/>
                <a:gd name="T21" fmla="*/ 14 h 18"/>
                <a:gd name="T22" fmla="*/ 22 w 23"/>
                <a:gd name="T23" fmla="*/ 4 h 18"/>
                <a:gd name="T24" fmla="*/ 22 w 23"/>
                <a:gd name="T25" fmla="*/ 2 h 18"/>
                <a:gd name="T26" fmla="*/ 21 w 23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8">
                  <a:moveTo>
                    <a:pt x="21" y="0"/>
                  </a:moveTo>
                  <a:cubicBezTo>
                    <a:pt x="20" y="0"/>
                    <a:pt x="19" y="0"/>
                    <a:pt x="18" y="0"/>
                  </a:cubicBezTo>
                  <a:cubicBezTo>
                    <a:pt x="16" y="3"/>
                    <a:pt x="13" y="6"/>
                    <a:pt x="11" y="9"/>
                  </a:cubicBezTo>
                  <a:cubicBezTo>
                    <a:pt x="10" y="10"/>
                    <a:pt x="9" y="11"/>
                    <a:pt x="8" y="12"/>
                  </a:cubicBezTo>
                  <a:cubicBezTo>
                    <a:pt x="7" y="10"/>
                    <a:pt x="5" y="9"/>
                    <a:pt x="4" y="8"/>
                  </a:cubicBezTo>
                  <a:cubicBezTo>
                    <a:pt x="3" y="7"/>
                    <a:pt x="3" y="7"/>
                    <a:pt x="2" y="8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3" y="14"/>
                    <a:pt x="5" y="16"/>
                    <a:pt x="8" y="18"/>
                  </a:cubicBezTo>
                  <a:cubicBezTo>
                    <a:pt x="8" y="18"/>
                    <a:pt x="9" y="18"/>
                    <a:pt x="9" y="18"/>
                  </a:cubicBezTo>
                  <a:cubicBezTo>
                    <a:pt x="10" y="17"/>
                    <a:pt x="11" y="15"/>
                    <a:pt x="12" y="14"/>
                  </a:cubicBezTo>
                  <a:cubicBezTo>
                    <a:pt x="16" y="11"/>
                    <a:pt x="19" y="7"/>
                    <a:pt x="22" y="4"/>
                  </a:cubicBezTo>
                  <a:cubicBezTo>
                    <a:pt x="23" y="3"/>
                    <a:pt x="23" y="2"/>
                    <a:pt x="22" y="2"/>
                  </a:cubicBezTo>
                  <a:cubicBezTo>
                    <a:pt x="22" y="1"/>
                    <a:pt x="21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54"/>
            <p:cNvSpPr>
              <a:spLocks/>
            </p:cNvSpPr>
            <p:nvPr/>
          </p:nvSpPr>
          <p:spPr bwMode="auto">
            <a:xfrm>
              <a:off x="4518026" y="4594235"/>
              <a:ext cx="200025" cy="33338"/>
            </a:xfrm>
            <a:custGeom>
              <a:avLst/>
              <a:gdLst>
                <a:gd name="T0" fmla="*/ 49 w 53"/>
                <a:gd name="T1" fmla="*/ 0 h 9"/>
                <a:gd name="T2" fmla="*/ 26 w 53"/>
                <a:gd name="T3" fmla="*/ 0 h 9"/>
                <a:gd name="T4" fmla="*/ 3 w 53"/>
                <a:gd name="T5" fmla="*/ 0 h 9"/>
                <a:gd name="T6" fmla="*/ 0 w 53"/>
                <a:gd name="T7" fmla="*/ 2 h 9"/>
                <a:gd name="T8" fmla="*/ 0 w 53"/>
                <a:gd name="T9" fmla="*/ 7 h 9"/>
                <a:gd name="T10" fmla="*/ 4 w 53"/>
                <a:gd name="T11" fmla="*/ 9 h 9"/>
                <a:gd name="T12" fmla="*/ 49 w 53"/>
                <a:gd name="T13" fmla="*/ 9 h 9"/>
                <a:gd name="T14" fmla="*/ 50 w 53"/>
                <a:gd name="T15" fmla="*/ 9 h 9"/>
                <a:gd name="T16" fmla="*/ 53 w 53"/>
                <a:gd name="T17" fmla="*/ 6 h 9"/>
                <a:gd name="T18" fmla="*/ 53 w 53"/>
                <a:gd name="T19" fmla="*/ 4 h 9"/>
                <a:gd name="T20" fmla="*/ 49 w 5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9">
                  <a:moveTo>
                    <a:pt x="49" y="0"/>
                  </a:moveTo>
                  <a:cubicBezTo>
                    <a:pt x="41" y="0"/>
                    <a:pt x="34" y="0"/>
                    <a:pt x="26" y="0"/>
                  </a:cubicBezTo>
                  <a:cubicBezTo>
                    <a:pt x="19" y="0"/>
                    <a:pt x="11" y="0"/>
                    <a:pt x="3" y="0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0" y="3"/>
                    <a:pt x="0" y="6"/>
                    <a:pt x="0" y="7"/>
                  </a:cubicBezTo>
                  <a:cubicBezTo>
                    <a:pt x="1" y="9"/>
                    <a:pt x="3" y="9"/>
                    <a:pt x="4" y="9"/>
                  </a:cubicBezTo>
                  <a:cubicBezTo>
                    <a:pt x="19" y="9"/>
                    <a:pt x="34" y="9"/>
                    <a:pt x="49" y="9"/>
                  </a:cubicBezTo>
                  <a:cubicBezTo>
                    <a:pt x="49" y="9"/>
                    <a:pt x="50" y="9"/>
                    <a:pt x="50" y="9"/>
                  </a:cubicBezTo>
                  <a:cubicBezTo>
                    <a:pt x="52" y="9"/>
                    <a:pt x="53" y="8"/>
                    <a:pt x="53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1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55"/>
            <p:cNvSpPr>
              <a:spLocks/>
            </p:cNvSpPr>
            <p:nvPr/>
          </p:nvSpPr>
          <p:spPr bwMode="auto">
            <a:xfrm>
              <a:off x="4518026" y="4732348"/>
              <a:ext cx="200025" cy="34925"/>
            </a:xfrm>
            <a:custGeom>
              <a:avLst/>
              <a:gdLst>
                <a:gd name="T0" fmla="*/ 49 w 53"/>
                <a:gd name="T1" fmla="*/ 0 h 9"/>
                <a:gd name="T2" fmla="*/ 26 w 53"/>
                <a:gd name="T3" fmla="*/ 0 h 9"/>
                <a:gd name="T4" fmla="*/ 3 w 53"/>
                <a:gd name="T5" fmla="*/ 0 h 9"/>
                <a:gd name="T6" fmla="*/ 0 w 53"/>
                <a:gd name="T7" fmla="*/ 1 h 9"/>
                <a:gd name="T8" fmla="*/ 0 w 53"/>
                <a:gd name="T9" fmla="*/ 7 h 9"/>
                <a:gd name="T10" fmla="*/ 4 w 53"/>
                <a:gd name="T11" fmla="*/ 8 h 9"/>
                <a:gd name="T12" fmla="*/ 49 w 53"/>
                <a:gd name="T13" fmla="*/ 8 h 9"/>
                <a:gd name="T14" fmla="*/ 50 w 53"/>
                <a:gd name="T15" fmla="*/ 8 h 9"/>
                <a:gd name="T16" fmla="*/ 53 w 53"/>
                <a:gd name="T17" fmla="*/ 6 h 9"/>
                <a:gd name="T18" fmla="*/ 53 w 53"/>
                <a:gd name="T19" fmla="*/ 4 h 9"/>
                <a:gd name="T20" fmla="*/ 49 w 5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9">
                  <a:moveTo>
                    <a:pt x="49" y="0"/>
                  </a:moveTo>
                  <a:cubicBezTo>
                    <a:pt x="41" y="0"/>
                    <a:pt x="34" y="0"/>
                    <a:pt x="26" y="0"/>
                  </a:cubicBezTo>
                  <a:cubicBezTo>
                    <a:pt x="19" y="0"/>
                    <a:pt x="11" y="0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1" y="9"/>
                    <a:pt x="3" y="8"/>
                    <a:pt x="4" y="8"/>
                  </a:cubicBezTo>
                  <a:cubicBezTo>
                    <a:pt x="19" y="8"/>
                    <a:pt x="34" y="8"/>
                    <a:pt x="49" y="8"/>
                  </a:cubicBezTo>
                  <a:cubicBezTo>
                    <a:pt x="49" y="8"/>
                    <a:pt x="50" y="8"/>
                    <a:pt x="50" y="8"/>
                  </a:cubicBezTo>
                  <a:cubicBezTo>
                    <a:pt x="52" y="8"/>
                    <a:pt x="53" y="7"/>
                    <a:pt x="53" y="6"/>
                  </a:cubicBezTo>
                  <a:cubicBezTo>
                    <a:pt x="53" y="5"/>
                    <a:pt x="53" y="4"/>
                    <a:pt x="53" y="4"/>
                  </a:cubicBezTo>
                  <a:cubicBezTo>
                    <a:pt x="53" y="0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56"/>
            <p:cNvSpPr>
              <a:spLocks/>
            </p:cNvSpPr>
            <p:nvPr/>
          </p:nvSpPr>
          <p:spPr bwMode="auto">
            <a:xfrm>
              <a:off x="4518026" y="4879986"/>
              <a:ext cx="200025" cy="33338"/>
            </a:xfrm>
            <a:custGeom>
              <a:avLst/>
              <a:gdLst>
                <a:gd name="T0" fmla="*/ 49 w 53"/>
                <a:gd name="T1" fmla="*/ 0 h 9"/>
                <a:gd name="T2" fmla="*/ 26 w 53"/>
                <a:gd name="T3" fmla="*/ 0 h 9"/>
                <a:gd name="T4" fmla="*/ 3 w 53"/>
                <a:gd name="T5" fmla="*/ 0 h 9"/>
                <a:gd name="T6" fmla="*/ 0 w 53"/>
                <a:gd name="T7" fmla="*/ 2 h 9"/>
                <a:gd name="T8" fmla="*/ 0 w 53"/>
                <a:gd name="T9" fmla="*/ 7 h 9"/>
                <a:gd name="T10" fmla="*/ 4 w 53"/>
                <a:gd name="T11" fmla="*/ 9 h 9"/>
                <a:gd name="T12" fmla="*/ 49 w 53"/>
                <a:gd name="T13" fmla="*/ 9 h 9"/>
                <a:gd name="T14" fmla="*/ 50 w 53"/>
                <a:gd name="T15" fmla="*/ 9 h 9"/>
                <a:gd name="T16" fmla="*/ 53 w 53"/>
                <a:gd name="T17" fmla="*/ 6 h 9"/>
                <a:gd name="T18" fmla="*/ 53 w 53"/>
                <a:gd name="T19" fmla="*/ 4 h 9"/>
                <a:gd name="T20" fmla="*/ 49 w 5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9">
                  <a:moveTo>
                    <a:pt x="49" y="0"/>
                  </a:moveTo>
                  <a:cubicBezTo>
                    <a:pt x="41" y="0"/>
                    <a:pt x="34" y="0"/>
                    <a:pt x="26" y="0"/>
                  </a:cubicBezTo>
                  <a:cubicBezTo>
                    <a:pt x="19" y="0"/>
                    <a:pt x="11" y="0"/>
                    <a:pt x="3" y="0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0" y="3"/>
                    <a:pt x="0" y="6"/>
                    <a:pt x="0" y="7"/>
                  </a:cubicBezTo>
                  <a:cubicBezTo>
                    <a:pt x="1" y="9"/>
                    <a:pt x="3" y="9"/>
                    <a:pt x="4" y="9"/>
                  </a:cubicBezTo>
                  <a:cubicBezTo>
                    <a:pt x="19" y="9"/>
                    <a:pt x="34" y="9"/>
                    <a:pt x="49" y="9"/>
                  </a:cubicBezTo>
                  <a:cubicBezTo>
                    <a:pt x="49" y="9"/>
                    <a:pt x="50" y="9"/>
                    <a:pt x="50" y="9"/>
                  </a:cubicBezTo>
                  <a:cubicBezTo>
                    <a:pt x="52" y="9"/>
                    <a:pt x="53" y="8"/>
                    <a:pt x="53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1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7"/>
            <p:cNvSpPr>
              <a:spLocks noEditPoints="1"/>
            </p:cNvSpPr>
            <p:nvPr/>
          </p:nvSpPr>
          <p:spPr bwMode="auto">
            <a:xfrm>
              <a:off x="4308476" y="4406910"/>
              <a:ext cx="503238" cy="622301"/>
            </a:xfrm>
            <a:custGeom>
              <a:avLst/>
              <a:gdLst>
                <a:gd name="T0" fmla="*/ 125 w 134"/>
                <a:gd name="T1" fmla="*/ 0 h 166"/>
                <a:gd name="T2" fmla="*/ 102 w 134"/>
                <a:gd name="T3" fmla="*/ 0 h 166"/>
                <a:gd name="T4" fmla="*/ 102 w 134"/>
                <a:gd name="T5" fmla="*/ 0 h 166"/>
                <a:gd name="T6" fmla="*/ 101 w 134"/>
                <a:gd name="T7" fmla="*/ 0 h 166"/>
                <a:gd name="T8" fmla="*/ 100 w 134"/>
                <a:gd name="T9" fmla="*/ 6 h 166"/>
                <a:gd name="T10" fmla="*/ 74 w 134"/>
                <a:gd name="T11" fmla="*/ 17 h 166"/>
                <a:gd name="T12" fmla="*/ 59 w 134"/>
                <a:gd name="T13" fmla="*/ 17 h 166"/>
                <a:gd name="T14" fmla="*/ 33 w 134"/>
                <a:gd name="T15" fmla="*/ 6 h 166"/>
                <a:gd name="T16" fmla="*/ 33 w 134"/>
                <a:gd name="T17" fmla="*/ 0 h 166"/>
                <a:gd name="T18" fmla="*/ 32 w 134"/>
                <a:gd name="T19" fmla="*/ 0 h 166"/>
                <a:gd name="T20" fmla="*/ 31 w 134"/>
                <a:gd name="T21" fmla="*/ 0 h 166"/>
                <a:gd name="T22" fmla="*/ 9 w 134"/>
                <a:gd name="T23" fmla="*/ 0 h 166"/>
                <a:gd name="T24" fmla="*/ 0 w 134"/>
                <a:gd name="T25" fmla="*/ 12 h 166"/>
                <a:gd name="T26" fmla="*/ 0 w 134"/>
                <a:gd name="T27" fmla="*/ 24 h 166"/>
                <a:gd name="T28" fmla="*/ 0 w 134"/>
                <a:gd name="T29" fmla="*/ 153 h 166"/>
                <a:gd name="T30" fmla="*/ 13 w 134"/>
                <a:gd name="T31" fmla="*/ 166 h 166"/>
                <a:gd name="T32" fmla="*/ 49 w 134"/>
                <a:gd name="T33" fmla="*/ 166 h 166"/>
                <a:gd name="T34" fmla="*/ 85 w 134"/>
                <a:gd name="T35" fmla="*/ 166 h 166"/>
                <a:gd name="T36" fmla="*/ 121 w 134"/>
                <a:gd name="T37" fmla="*/ 166 h 166"/>
                <a:gd name="T38" fmla="*/ 134 w 134"/>
                <a:gd name="T39" fmla="*/ 153 h 166"/>
                <a:gd name="T40" fmla="*/ 134 w 134"/>
                <a:gd name="T41" fmla="*/ 24 h 166"/>
                <a:gd name="T42" fmla="*/ 134 w 134"/>
                <a:gd name="T43" fmla="*/ 12 h 166"/>
                <a:gd name="T44" fmla="*/ 117 w 134"/>
                <a:gd name="T45" fmla="*/ 151 h 166"/>
                <a:gd name="T46" fmla="*/ 17 w 134"/>
                <a:gd name="T47" fmla="*/ 151 h 166"/>
                <a:gd name="T48" fmla="*/ 15 w 134"/>
                <a:gd name="T49" fmla="*/ 102 h 166"/>
                <a:gd name="T50" fmla="*/ 15 w 134"/>
                <a:gd name="T51" fmla="*/ 89 h 166"/>
                <a:gd name="T52" fmla="*/ 16 w 134"/>
                <a:gd name="T53" fmla="*/ 32 h 166"/>
                <a:gd name="T54" fmla="*/ 67 w 134"/>
                <a:gd name="T55" fmla="*/ 32 h 166"/>
                <a:gd name="T56" fmla="*/ 117 w 134"/>
                <a:gd name="T57" fmla="*/ 32 h 166"/>
                <a:gd name="T58" fmla="*/ 119 w 134"/>
                <a:gd name="T59" fmla="*/ 89 h 166"/>
                <a:gd name="T60" fmla="*/ 119 w 134"/>
                <a:gd name="T61" fmla="*/ 102 h 166"/>
                <a:gd name="T62" fmla="*/ 117 w 134"/>
                <a:gd name="T63" fmla="*/ 15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166">
                  <a:moveTo>
                    <a:pt x="129" y="1"/>
                  </a:moveTo>
                  <a:cubicBezTo>
                    <a:pt x="128" y="0"/>
                    <a:pt x="126" y="0"/>
                    <a:pt x="125" y="0"/>
                  </a:cubicBezTo>
                  <a:cubicBezTo>
                    <a:pt x="121" y="0"/>
                    <a:pt x="118" y="0"/>
                    <a:pt x="115" y="0"/>
                  </a:cubicBezTo>
                  <a:cubicBezTo>
                    <a:pt x="111" y="0"/>
                    <a:pt x="107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1"/>
                    <a:pt x="101" y="2"/>
                    <a:pt x="101" y="3"/>
                  </a:cubicBezTo>
                  <a:cubicBezTo>
                    <a:pt x="101" y="4"/>
                    <a:pt x="101" y="5"/>
                    <a:pt x="100" y="6"/>
                  </a:cubicBezTo>
                  <a:cubicBezTo>
                    <a:pt x="99" y="13"/>
                    <a:pt x="94" y="17"/>
                    <a:pt x="87" y="17"/>
                  </a:cubicBezTo>
                  <a:cubicBezTo>
                    <a:pt x="83" y="17"/>
                    <a:pt x="79" y="17"/>
                    <a:pt x="74" y="17"/>
                  </a:cubicBezTo>
                  <a:cubicBezTo>
                    <a:pt x="72" y="17"/>
                    <a:pt x="69" y="17"/>
                    <a:pt x="67" y="17"/>
                  </a:cubicBezTo>
                  <a:cubicBezTo>
                    <a:pt x="64" y="17"/>
                    <a:pt x="62" y="17"/>
                    <a:pt x="59" y="17"/>
                  </a:cubicBezTo>
                  <a:cubicBezTo>
                    <a:pt x="55" y="17"/>
                    <a:pt x="51" y="17"/>
                    <a:pt x="47" y="17"/>
                  </a:cubicBezTo>
                  <a:cubicBezTo>
                    <a:pt x="40" y="17"/>
                    <a:pt x="35" y="13"/>
                    <a:pt x="33" y="6"/>
                  </a:cubicBezTo>
                  <a:cubicBezTo>
                    <a:pt x="33" y="5"/>
                    <a:pt x="33" y="4"/>
                    <a:pt x="33" y="3"/>
                  </a:cubicBezTo>
                  <a:cubicBezTo>
                    <a:pt x="33" y="2"/>
                    <a:pt x="33" y="1"/>
                    <a:pt x="33" y="0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7" y="0"/>
                    <a:pt x="23" y="0"/>
                    <a:pt x="18" y="0"/>
                  </a:cubicBezTo>
                  <a:cubicBezTo>
                    <a:pt x="15" y="0"/>
                    <a:pt x="12" y="0"/>
                    <a:pt x="9" y="0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1" y="4"/>
                    <a:pt x="0" y="8"/>
                    <a:pt x="0" y="12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0" y="21"/>
                    <a:pt x="0" y="23"/>
                    <a:pt x="0" y="24"/>
                  </a:cubicBezTo>
                  <a:cubicBezTo>
                    <a:pt x="0" y="27"/>
                    <a:pt x="0" y="29"/>
                    <a:pt x="0" y="32"/>
                  </a:cubicBezTo>
                  <a:cubicBezTo>
                    <a:pt x="0" y="72"/>
                    <a:pt x="0" y="112"/>
                    <a:pt x="0" y="153"/>
                  </a:cubicBezTo>
                  <a:cubicBezTo>
                    <a:pt x="0" y="155"/>
                    <a:pt x="1" y="157"/>
                    <a:pt x="1" y="159"/>
                  </a:cubicBezTo>
                  <a:cubicBezTo>
                    <a:pt x="4" y="164"/>
                    <a:pt x="8" y="166"/>
                    <a:pt x="13" y="166"/>
                  </a:cubicBezTo>
                  <a:cubicBezTo>
                    <a:pt x="24" y="166"/>
                    <a:pt x="36" y="166"/>
                    <a:pt x="48" y="166"/>
                  </a:cubicBezTo>
                  <a:cubicBezTo>
                    <a:pt x="48" y="166"/>
                    <a:pt x="48" y="166"/>
                    <a:pt x="49" y="166"/>
                  </a:cubicBezTo>
                  <a:cubicBezTo>
                    <a:pt x="55" y="166"/>
                    <a:pt x="61" y="166"/>
                    <a:pt x="67" y="166"/>
                  </a:cubicBezTo>
                  <a:cubicBezTo>
                    <a:pt x="73" y="166"/>
                    <a:pt x="79" y="166"/>
                    <a:pt x="85" y="166"/>
                  </a:cubicBezTo>
                  <a:cubicBezTo>
                    <a:pt x="85" y="166"/>
                    <a:pt x="86" y="166"/>
                    <a:pt x="86" y="166"/>
                  </a:cubicBezTo>
                  <a:cubicBezTo>
                    <a:pt x="98" y="166"/>
                    <a:pt x="109" y="166"/>
                    <a:pt x="121" y="166"/>
                  </a:cubicBezTo>
                  <a:cubicBezTo>
                    <a:pt x="126" y="166"/>
                    <a:pt x="130" y="164"/>
                    <a:pt x="132" y="159"/>
                  </a:cubicBezTo>
                  <a:cubicBezTo>
                    <a:pt x="133" y="157"/>
                    <a:pt x="134" y="155"/>
                    <a:pt x="134" y="153"/>
                  </a:cubicBezTo>
                  <a:cubicBezTo>
                    <a:pt x="134" y="112"/>
                    <a:pt x="134" y="72"/>
                    <a:pt x="134" y="32"/>
                  </a:cubicBezTo>
                  <a:cubicBezTo>
                    <a:pt x="134" y="29"/>
                    <a:pt x="134" y="27"/>
                    <a:pt x="134" y="24"/>
                  </a:cubicBezTo>
                  <a:cubicBezTo>
                    <a:pt x="134" y="23"/>
                    <a:pt x="134" y="21"/>
                    <a:pt x="134" y="20"/>
                  </a:cubicBezTo>
                  <a:cubicBezTo>
                    <a:pt x="134" y="17"/>
                    <a:pt x="134" y="15"/>
                    <a:pt x="134" y="12"/>
                  </a:cubicBezTo>
                  <a:cubicBezTo>
                    <a:pt x="134" y="8"/>
                    <a:pt x="132" y="4"/>
                    <a:pt x="129" y="1"/>
                  </a:cubicBezTo>
                  <a:close/>
                  <a:moveTo>
                    <a:pt x="117" y="151"/>
                  </a:moveTo>
                  <a:cubicBezTo>
                    <a:pt x="100" y="151"/>
                    <a:pt x="83" y="151"/>
                    <a:pt x="67" y="151"/>
                  </a:cubicBezTo>
                  <a:cubicBezTo>
                    <a:pt x="50" y="151"/>
                    <a:pt x="34" y="151"/>
                    <a:pt x="17" y="151"/>
                  </a:cubicBezTo>
                  <a:cubicBezTo>
                    <a:pt x="15" y="151"/>
                    <a:pt x="15" y="151"/>
                    <a:pt x="15" y="149"/>
                  </a:cubicBezTo>
                  <a:cubicBezTo>
                    <a:pt x="15" y="133"/>
                    <a:pt x="15" y="117"/>
                    <a:pt x="15" y="102"/>
                  </a:cubicBezTo>
                  <a:cubicBezTo>
                    <a:pt x="15" y="99"/>
                    <a:pt x="15" y="96"/>
                    <a:pt x="15" y="94"/>
                  </a:cubicBezTo>
                  <a:cubicBezTo>
                    <a:pt x="15" y="92"/>
                    <a:pt x="15" y="91"/>
                    <a:pt x="15" y="89"/>
                  </a:cubicBezTo>
                  <a:cubicBezTo>
                    <a:pt x="15" y="71"/>
                    <a:pt x="15" y="52"/>
                    <a:pt x="15" y="34"/>
                  </a:cubicBezTo>
                  <a:cubicBezTo>
                    <a:pt x="15" y="33"/>
                    <a:pt x="15" y="32"/>
                    <a:pt x="16" y="32"/>
                  </a:cubicBezTo>
                  <a:cubicBezTo>
                    <a:pt x="16" y="32"/>
                    <a:pt x="17" y="32"/>
                    <a:pt x="17" y="32"/>
                  </a:cubicBezTo>
                  <a:cubicBezTo>
                    <a:pt x="34" y="32"/>
                    <a:pt x="50" y="32"/>
                    <a:pt x="67" y="32"/>
                  </a:cubicBezTo>
                  <a:cubicBezTo>
                    <a:pt x="84" y="32"/>
                    <a:pt x="100" y="32"/>
                    <a:pt x="117" y="32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8" y="32"/>
                    <a:pt x="119" y="33"/>
                    <a:pt x="119" y="34"/>
                  </a:cubicBezTo>
                  <a:cubicBezTo>
                    <a:pt x="119" y="52"/>
                    <a:pt x="119" y="71"/>
                    <a:pt x="119" y="89"/>
                  </a:cubicBezTo>
                  <a:cubicBezTo>
                    <a:pt x="119" y="91"/>
                    <a:pt x="119" y="92"/>
                    <a:pt x="119" y="94"/>
                  </a:cubicBezTo>
                  <a:cubicBezTo>
                    <a:pt x="119" y="96"/>
                    <a:pt x="119" y="99"/>
                    <a:pt x="119" y="102"/>
                  </a:cubicBezTo>
                  <a:cubicBezTo>
                    <a:pt x="119" y="117"/>
                    <a:pt x="119" y="133"/>
                    <a:pt x="119" y="149"/>
                  </a:cubicBezTo>
                  <a:cubicBezTo>
                    <a:pt x="119" y="151"/>
                    <a:pt x="118" y="151"/>
                    <a:pt x="117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8"/>
            <p:cNvSpPr>
              <a:spLocks/>
            </p:cNvSpPr>
            <p:nvPr/>
          </p:nvSpPr>
          <p:spPr bwMode="auto">
            <a:xfrm>
              <a:off x="4443413" y="4383097"/>
              <a:ext cx="228600" cy="65088"/>
            </a:xfrm>
            <a:custGeom>
              <a:avLst/>
              <a:gdLst>
                <a:gd name="T0" fmla="*/ 12 w 61"/>
                <a:gd name="T1" fmla="*/ 17 h 17"/>
                <a:gd name="T2" fmla="*/ 47 w 61"/>
                <a:gd name="T3" fmla="*/ 17 h 17"/>
                <a:gd name="T4" fmla="*/ 51 w 61"/>
                <a:gd name="T5" fmla="*/ 17 h 17"/>
                <a:gd name="T6" fmla="*/ 58 w 61"/>
                <a:gd name="T7" fmla="*/ 13 h 17"/>
                <a:gd name="T8" fmla="*/ 50 w 61"/>
                <a:gd name="T9" fmla="*/ 0 h 17"/>
                <a:gd name="T10" fmla="*/ 46 w 61"/>
                <a:gd name="T11" fmla="*/ 0 h 17"/>
                <a:gd name="T12" fmla="*/ 45 w 61"/>
                <a:gd name="T13" fmla="*/ 0 h 17"/>
                <a:gd name="T14" fmla="*/ 16 w 61"/>
                <a:gd name="T15" fmla="*/ 0 h 17"/>
                <a:gd name="T16" fmla="*/ 15 w 61"/>
                <a:gd name="T17" fmla="*/ 0 h 17"/>
                <a:gd name="T18" fmla="*/ 10 w 61"/>
                <a:gd name="T19" fmla="*/ 0 h 17"/>
                <a:gd name="T20" fmla="*/ 4 w 61"/>
                <a:gd name="T21" fmla="*/ 13 h 17"/>
                <a:gd name="T22" fmla="*/ 12 w 61"/>
                <a:gd name="T2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17">
                  <a:moveTo>
                    <a:pt x="12" y="17"/>
                  </a:moveTo>
                  <a:cubicBezTo>
                    <a:pt x="24" y="17"/>
                    <a:pt x="35" y="17"/>
                    <a:pt x="47" y="17"/>
                  </a:cubicBezTo>
                  <a:cubicBezTo>
                    <a:pt x="48" y="17"/>
                    <a:pt x="50" y="17"/>
                    <a:pt x="51" y="17"/>
                  </a:cubicBezTo>
                  <a:cubicBezTo>
                    <a:pt x="54" y="17"/>
                    <a:pt x="57" y="15"/>
                    <a:pt x="58" y="13"/>
                  </a:cubicBezTo>
                  <a:cubicBezTo>
                    <a:pt x="61" y="7"/>
                    <a:pt x="57" y="0"/>
                    <a:pt x="50" y="0"/>
                  </a:cubicBezTo>
                  <a:cubicBezTo>
                    <a:pt x="49" y="0"/>
                    <a:pt x="47" y="0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2" y="0"/>
                    <a:pt x="10" y="0"/>
                  </a:cubicBezTo>
                  <a:cubicBezTo>
                    <a:pt x="4" y="0"/>
                    <a:pt x="0" y="8"/>
                    <a:pt x="4" y="13"/>
                  </a:cubicBezTo>
                  <a:cubicBezTo>
                    <a:pt x="6" y="16"/>
                    <a:pt x="9" y="17"/>
                    <a:pt x="1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BF0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 smtClean="0">
                <a:solidFill>
                  <a:srgbClr val="FFFFFF"/>
                </a:solidFill>
              </a:rPr>
              <a:t>Learning </a:t>
            </a:r>
            <a:r>
              <a:rPr lang="en-US" sz="3200" b="1" dirty="0" smtClean="0">
                <a:solidFill>
                  <a:srgbClr val="FAA014"/>
                </a:solidFill>
              </a:rPr>
              <a:t>management system</a:t>
            </a:r>
            <a:endParaRPr lang="en-US" sz="3000" dirty="0" smtClean="0">
              <a:solidFill>
                <a:srgbClr val="FAA014"/>
              </a:solidFill>
              <a:ea typeface="ＭＳ Ｐゴシック" pitchFamily="34" charset="-128"/>
              <a:cs typeface="Cambria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1676401"/>
            <a:ext cx="7467600" cy="457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URL: </a:t>
            </a:r>
            <a:r>
              <a:rPr lang="en-US" sz="1800" i="1" u="sng" dirty="0">
                <a:hlinkClick r:id="rId2"/>
              </a:rPr>
              <a:t>LearnSFDPH.org</a:t>
            </a:r>
            <a:endParaRPr lang="en-US" sz="1800" dirty="0"/>
          </a:p>
        </p:txBody>
      </p:sp>
      <p:sp>
        <p:nvSpPr>
          <p:cNvPr id="8" name="Oval 7"/>
          <p:cNvSpPr/>
          <p:nvPr/>
        </p:nvSpPr>
        <p:spPr>
          <a:xfrm>
            <a:off x="609600" y="1828800"/>
            <a:ext cx="228600" cy="228600"/>
          </a:xfrm>
          <a:prstGeom prst="ellipse">
            <a:avLst/>
          </a:prstGeom>
          <a:solidFill>
            <a:schemeClr val="bg1"/>
          </a:solidFill>
          <a:ln w="76200" cmpd="sng">
            <a:solidFill>
              <a:srgbClr val="3DAE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" y="2468880"/>
            <a:ext cx="228600" cy="228600"/>
          </a:xfrm>
          <a:prstGeom prst="ellipse">
            <a:avLst/>
          </a:prstGeom>
          <a:solidFill>
            <a:schemeClr val="bg1"/>
          </a:solidFill>
          <a:ln w="76200" cmpd="sng">
            <a:solidFill>
              <a:srgbClr val="3DAE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9600" y="3108960"/>
            <a:ext cx="228600" cy="228600"/>
          </a:xfrm>
          <a:prstGeom prst="ellipse">
            <a:avLst/>
          </a:prstGeom>
          <a:solidFill>
            <a:schemeClr val="bg1"/>
          </a:solidFill>
          <a:ln w="76200" cmpd="sng">
            <a:solidFill>
              <a:srgbClr val="3DAE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9600" y="3749040"/>
            <a:ext cx="228600" cy="228600"/>
          </a:xfrm>
          <a:prstGeom prst="ellipse">
            <a:avLst/>
          </a:prstGeom>
          <a:solidFill>
            <a:schemeClr val="bg1"/>
          </a:solidFill>
          <a:ln w="76200" cmpd="sng">
            <a:solidFill>
              <a:srgbClr val="3DAE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8" idx="4"/>
            <a:endCxn id="9" idx="0"/>
          </p:cNvCxnSpPr>
          <p:nvPr/>
        </p:nvCxnSpPr>
        <p:spPr>
          <a:xfrm>
            <a:off x="723900" y="2057400"/>
            <a:ext cx="0" cy="411480"/>
          </a:xfrm>
          <a:prstGeom prst="line">
            <a:avLst/>
          </a:prstGeom>
          <a:ln w="76200" cmpd="sng">
            <a:solidFill>
              <a:srgbClr val="3DAE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4"/>
            <a:endCxn id="10" idx="0"/>
          </p:cNvCxnSpPr>
          <p:nvPr/>
        </p:nvCxnSpPr>
        <p:spPr>
          <a:xfrm>
            <a:off x="723900" y="2697480"/>
            <a:ext cx="0" cy="411480"/>
          </a:xfrm>
          <a:prstGeom prst="line">
            <a:avLst/>
          </a:prstGeom>
          <a:ln w="76200" cmpd="sng">
            <a:solidFill>
              <a:srgbClr val="3DAE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4"/>
            <a:endCxn id="11" idx="0"/>
          </p:cNvCxnSpPr>
          <p:nvPr/>
        </p:nvCxnSpPr>
        <p:spPr>
          <a:xfrm>
            <a:off x="723900" y="3337560"/>
            <a:ext cx="0" cy="411480"/>
          </a:xfrm>
          <a:prstGeom prst="line">
            <a:avLst/>
          </a:prstGeom>
          <a:ln w="76200" cmpd="sng">
            <a:solidFill>
              <a:srgbClr val="3DAE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1219200" y="2362201"/>
            <a:ext cx="7467600" cy="457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The LMS can accessed on a </a:t>
            </a:r>
            <a:r>
              <a:rPr lang="en-US" sz="1800" b="1" dirty="0"/>
              <a:t>laptop computer </a:t>
            </a:r>
            <a:r>
              <a:rPr lang="en-US" sz="1800" dirty="0"/>
              <a:t>or </a:t>
            </a:r>
            <a:r>
              <a:rPr lang="en-US" sz="1800" b="1" dirty="0" err="1"/>
              <a:t>iPad</a:t>
            </a:r>
            <a:endParaRPr lang="en-US" sz="1800" b="1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219200" y="2971800"/>
            <a:ext cx="7467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Best browsers are </a:t>
            </a:r>
            <a:r>
              <a:rPr lang="en-US" sz="1800" b="1" dirty="0"/>
              <a:t>Firefox</a:t>
            </a:r>
            <a:r>
              <a:rPr lang="en-US" sz="1800" dirty="0"/>
              <a:t> and </a:t>
            </a:r>
            <a:r>
              <a:rPr lang="en-US" sz="1800" b="1" dirty="0"/>
              <a:t>Chrome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219200" y="4413949"/>
            <a:ext cx="7467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For more information about optimizing your LMS viewing, please refer to the </a:t>
            </a:r>
            <a:r>
              <a:rPr lang="en-US" sz="1800" b="1" dirty="0"/>
              <a:t>Technical Considerations </a:t>
            </a:r>
            <a:r>
              <a:rPr lang="en-US" sz="1800" dirty="0"/>
              <a:t>section in the Course </a:t>
            </a:r>
            <a:r>
              <a:rPr lang="en-US" sz="1800" dirty="0" smtClean="0"/>
              <a:t>Syllabus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i="1" dirty="0" smtClean="0">
                <a:solidFill>
                  <a:srgbClr val="BF071C"/>
                </a:solidFill>
              </a:rPr>
              <a:t>For </a:t>
            </a:r>
            <a:r>
              <a:rPr lang="en-US" sz="1800" b="1" i="1" u="sng" dirty="0" smtClean="0">
                <a:solidFill>
                  <a:srgbClr val="BF071C"/>
                </a:solidFill>
              </a:rPr>
              <a:t>any</a:t>
            </a:r>
            <a:r>
              <a:rPr lang="en-US" sz="1800" b="1" i="1" dirty="0" smtClean="0">
                <a:solidFill>
                  <a:srgbClr val="BF071C"/>
                </a:solidFill>
              </a:rPr>
              <a:t> </a:t>
            </a:r>
            <a:r>
              <a:rPr lang="en-US" sz="1800" b="1" i="1" dirty="0">
                <a:solidFill>
                  <a:srgbClr val="BF071C"/>
                </a:solidFill>
              </a:rPr>
              <a:t>technical difficulties, </a:t>
            </a:r>
            <a:r>
              <a:rPr lang="en-US" sz="1800" b="1" i="1" dirty="0" smtClean="0">
                <a:solidFill>
                  <a:srgbClr val="BF071C"/>
                </a:solidFill>
              </a:rPr>
              <a:t>send </a:t>
            </a:r>
            <a:r>
              <a:rPr lang="en-US" sz="1800" b="1" i="1" dirty="0">
                <a:solidFill>
                  <a:srgbClr val="BF071C"/>
                </a:solidFill>
              </a:rPr>
              <a:t>an email with a screenshot to </a:t>
            </a:r>
            <a:r>
              <a:rPr lang="en-US" sz="1800" b="1" i="1" dirty="0" err="1">
                <a:solidFill>
                  <a:srgbClr val="BF071C"/>
                </a:solidFill>
              </a:rPr>
              <a:t>gpponlinecourse@avac.org</a:t>
            </a:r>
            <a:endParaRPr lang="en-US" sz="1800" b="1" i="1" dirty="0">
              <a:solidFill>
                <a:srgbClr val="BF071C"/>
              </a:solidFill>
            </a:endParaRP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BF0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 smtClean="0">
                <a:solidFill>
                  <a:srgbClr val="FAA014"/>
                </a:solidFill>
              </a:rPr>
              <a:t>Offline</a:t>
            </a:r>
            <a:r>
              <a:rPr lang="en-US" sz="3600" dirty="0" smtClean="0">
                <a:solidFill>
                  <a:srgbClr val="FAA014"/>
                </a:solidFill>
                <a:ea typeface="ＭＳ Ｐゴシック" pitchFamily="34" charset="-128"/>
                <a:cs typeface="Cambria" pitchFamily="18" charset="0"/>
              </a:rPr>
              <a:t> </a:t>
            </a:r>
            <a:r>
              <a:rPr lang="en-US" sz="3600" dirty="0" smtClean="0">
                <a:solidFill>
                  <a:srgbClr val="FFFFFF"/>
                </a:solidFill>
              </a:rPr>
              <a:t>viewing</a:t>
            </a:r>
            <a:endParaRPr lang="en-US" sz="3600" dirty="0" smtClean="0">
              <a:solidFill>
                <a:srgbClr val="FAA014"/>
              </a:solidFill>
              <a:ea typeface="ＭＳ Ｐゴシック" pitchFamily="34" charset="-128"/>
              <a:cs typeface="Cambria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1676401"/>
            <a:ext cx="7467600" cy="457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800" b="1" dirty="0"/>
              <a:t>Only the interactive modules </a:t>
            </a:r>
            <a:r>
              <a:rPr lang="en-US" sz="1800" dirty="0"/>
              <a:t>can be viewed offline</a:t>
            </a:r>
          </a:p>
        </p:txBody>
      </p:sp>
      <p:sp>
        <p:nvSpPr>
          <p:cNvPr id="8" name="Oval 7"/>
          <p:cNvSpPr/>
          <p:nvPr/>
        </p:nvSpPr>
        <p:spPr>
          <a:xfrm>
            <a:off x="609600" y="1828800"/>
            <a:ext cx="228600" cy="228600"/>
          </a:xfrm>
          <a:prstGeom prst="ellipse">
            <a:avLst/>
          </a:prstGeom>
          <a:solidFill>
            <a:schemeClr val="bg1"/>
          </a:solidFill>
          <a:ln w="76200" cmpd="sng">
            <a:solidFill>
              <a:srgbClr val="3DAE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" y="2468880"/>
            <a:ext cx="228600" cy="228600"/>
          </a:xfrm>
          <a:prstGeom prst="ellipse">
            <a:avLst/>
          </a:prstGeom>
          <a:solidFill>
            <a:schemeClr val="bg1"/>
          </a:solidFill>
          <a:ln w="76200" cmpd="sng">
            <a:solidFill>
              <a:srgbClr val="3DAE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9600" y="3108960"/>
            <a:ext cx="228600" cy="228600"/>
          </a:xfrm>
          <a:prstGeom prst="ellipse">
            <a:avLst/>
          </a:prstGeom>
          <a:solidFill>
            <a:schemeClr val="bg1"/>
          </a:solidFill>
          <a:ln w="76200" cmpd="sng">
            <a:solidFill>
              <a:srgbClr val="3DAE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9600" y="3749040"/>
            <a:ext cx="228600" cy="228600"/>
          </a:xfrm>
          <a:prstGeom prst="ellipse">
            <a:avLst/>
          </a:prstGeom>
          <a:solidFill>
            <a:schemeClr val="bg1"/>
          </a:solidFill>
          <a:ln w="76200" cmpd="sng">
            <a:solidFill>
              <a:srgbClr val="3DAE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8" idx="4"/>
            <a:endCxn id="9" idx="0"/>
          </p:cNvCxnSpPr>
          <p:nvPr/>
        </p:nvCxnSpPr>
        <p:spPr>
          <a:xfrm>
            <a:off x="723900" y="2057400"/>
            <a:ext cx="0" cy="411480"/>
          </a:xfrm>
          <a:prstGeom prst="line">
            <a:avLst/>
          </a:prstGeom>
          <a:ln w="76200" cmpd="sng">
            <a:solidFill>
              <a:srgbClr val="3DAE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4"/>
            <a:endCxn id="10" idx="0"/>
          </p:cNvCxnSpPr>
          <p:nvPr/>
        </p:nvCxnSpPr>
        <p:spPr>
          <a:xfrm>
            <a:off x="723900" y="2697480"/>
            <a:ext cx="0" cy="411480"/>
          </a:xfrm>
          <a:prstGeom prst="line">
            <a:avLst/>
          </a:prstGeom>
          <a:ln w="76200" cmpd="sng">
            <a:solidFill>
              <a:srgbClr val="3DAE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4"/>
            <a:endCxn id="11" idx="0"/>
          </p:cNvCxnSpPr>
          <p:nvPr/>
        </p:nvCxnSpPr>
        <p:spPr>
          <a:xfrm>
            <a:off x="723900" y="3337560"/>
            <a:ext cx="0" cy="411480"/>
          </a:xfrm>
          <a:prstGeom prst="line">
            <a:avLst/>
          </a:prstGeom>
          <a:ln w="76200" cmpd="sng">
            <a:solidFill>
              <a:srgbClr val="3DAE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09600" y="4389120"/>
            <a:ext cx="228600" cy="228600"/>
          </a:xfrm>
          <a:prstGeom prst="ellipse">
            <a:avLst/>
          </a:prstGeom>
          <a:solidFill>
            <a:schemeClr val="bg1"/>
          </a:solidFill>
          <a:ln w="76200" cmpd="sng">
            <a:solidFill>
              <a:srgbClr val="3DAE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1" idx="4"/>
            <a:endCxn id="15" idx="0"/>
          </p:cNvCxnSpPr>
          <p:nvPr/>
        </p:nvCxnSpPr>
        <p:spPr>
          <a:xfrm>
            <a:off x="723900" y="3977640"/>
            <a:ext cx="0" cy="411480"/>
          </a:xfrm>
          <a:prstGeom prst="line">
            <a:avLst/>
          </a:prstGeom>
          <a:ln w="76200" cmpd="sng">
            <a:solidFill>
              <a:srgbClr val="3DAE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1219200" y="2362201"/>
            <a:ext cx="7467600" cy="457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800" dirty="0"/>
              <a:t>Work assignments must be </a:t>
            </a:r>
            <a:r>
              <a:rPr lang="en-US" sz="1800" b="1" dirty="0"/>
              <a:t>downloaded and submitted while online 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219200" y="2971800"/>
            <a:ext cx="7467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800" b="1" dirty="0"/>
              <a:t>Discussion forum </a:t>
            </a:r>
            <a:r>
              <a:rPr lang="en-US" sz="1800" dirty="0"/>
              <a:t>only active while connected to the internet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219200" y="3581400"/>
            <a:ext cx="7467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800" dirty="0"/>
              <a:t>In order to </a:t>
            </a:r>
            <a:r>
              <a:rPr lang="en-US" sz="1800" b="1" dirty="0"/>
              <a:t>initially download modules for offline use later</a:t>
            </a:r>
            <a:r>
              <a:rPr lang="en-US" sz="1800" dirty="0"/>
              <a:t>, you must be connected to the internet and logged-on to the LMS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219200" y="4343400"/>
            <a:ext cx="74676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800" b="1" dirty="0"/>
              <a:t>Two offline viewing options </a:t>
            </a:r>
            <a:r>
              <a:rPr lang="en-US" sz="1800" dirty="0"/>
              <a:t>for a computer and </a:t>
            </a:r>
            <a:r>
              <a:rPr lang="en-US" sz="1800" dirty="0" err="1"/>
              <a:t>iPad</a:t>
            </a:r>
            <a:r>
              <a:rPr lang="en-US" sz="1800" dirty="0"/>
              <a:t>:</a:t>
            </a:r>
          </a:p>
          <a:p>
            <a:pPr marL="358775" lvl="1" indent="-358775"/>
            <a:r>
              <a:rPr lang="en-US" sz="1800" dirty="0"/>
              <a:t>Access both links on each lesson page</a:t>
            </a:r>
          </a:p>
          <a:p>
            <a:pPr marL="358775" lvl="1" indent="-358775"/>
            <a:r>
              <a:rPr lang="en-US" sz="1800" dirty="0"/>
              <a:t>Click on the hyperlink, depending on your desired viewing option, and then download the module </a:t>
            </a:r>
          </a:p>
          <a:p>
            <a:pPr marL="358775" lvl="1" indent="-358775"/>
            <a:r>
              <a:rPr lang="en-US" sz="1800" dirty="0"/>
              <a:t>See further instructions in the course syllabus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PP-Guidelines-BOO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7" t="-8652" r="10109" b="-1"/>
          <a:stretch/>
        </p:blipFill>
        <p:spPr>
          <a:xfrm>
            <a:off x="0" y="758952"/>
            <a:ext cx="5188701" cy="60990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BF0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 smtClean="0">
                <a:solidFill>
                  <a:srgbClr val="FAA014"/>
                </a:solidFill>
              </a:rPr>
              <a:t>GPP Guidelines</a:t>
            </a:r>
            <a:r>
              <a:rPr lang="en-US" sz="3600" dirty="0" smtClean="0">
                <a:solidFill>
                  <a:srgbClr val="FAA014"/>
                </a:solidFill>
                <a:ea typeface="ＭＳ Ｐゴシック" pitchFamily="34" charset="-128"/>
                <a:cs typeface="Cambria" pitchFamily="18" charset="0"/>
              </a:rPr>
              <a:t> </a:t>
            </a:r>
            <a:r>
              <a:rPr lang="en-US" sz="3600" dirty="0" smtClean="0">
                <a:solidFill>
                  <a:srgbClr val="FFFFFF"/>
                </a:solidFill>
              </a:rPr>
              <a:t>document</a:t>
            </a:r>
            <a:endParaRPr lang="en-US" sz="3600" dirty="0" smtClean="0">
              <a:solidFill>
                <a:srgbClr val="FAA014"/>
              </a:solidFill>
              <a:ea typeface="ＭＳ Ｐゴシック" pitchFamily="34" charset="-128"/>
              <a:cs typeface="Cambri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00400" y="1295400"/>
            <a:ext cx="2286000" cy="55626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209800"/>
            <a:ext cx="4343400" cy="76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Keep a copy of the guidelines </a:t>
            </a:r>
            <a:r>
              <a:rPr lang="en-US" sz="1800" b="1" dirty="0" smtClean="0"/>
              <a:t>on hand </a:t>
            </a:r>
            <a:r>
              <a:rPr lang="en-US" sz="1800" dirty="0" smtClean="0"/>
              <a:t>while completing the course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495800" y="3124199"/>
            <a:ext cx="41148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You may either use a </a:t>
            </a:r>
            <a:r>
              <a:rPr lang="en-US" sz="1800" b="1" dirty="0" smtClean="0"/>
              <a:t>hard copy </a:t>
            </a:r>
            <a:r>
              <a:rPr lang="en-US" sz="1800" dirty="0" smtClean="0"/>
              <a:t>of the GPP Guidelines Document or </a:t>
            </a:r>
            <a:r>
              <a:rPr lang="en-US" sz="1800" b="1" dirty="0" smtClean="0"/>
              <a:t>download a PDF</a:t>
            </a:r>
            <a:r>
              <a:rPr lang="en-US" sz="1800" dirty="0" smtClean="0"/>
              <a:t> of the guidelines </a:t>
            </a:r>
            <a:r>
              <a:rPr lang="en-US" sz="1800" b="1" dirty="0" smtClean="0">
                <a:hlinkClick r:id="rId3"/>
              </a:rPr>
              <a:t>here</a:t>
            </a:r>
            <a:endParaRPr lang="en-US" sz="1800" b="1" dirty="0" smtClean="0"/>
          </a:p>
          <a:p>
            <a:endParaRPr lang="en-US" sz="1800" dirty="0"/>
          </a:p>
        </p:txBody>
      </p:sp>
      <p:sp>
        <p:nvSpPr>
          <p:cNvPr id="16" name="Freeform 181"/>
          <p:cNvSpPr>
            <a:spLocks/>
          </p:cNvSpPr>
          <p:nvPr/>
        </p:nvSpPr>
        <p:spPr bwMode="auto">
          <a:xfrm>
            <a:off x="3810000" y="2285999"/>
            <a:ext cx="381000" cy="365220"/>
          </a:xfrm>
          <a:custGeom>
            <a:avLst/>
            <a:gdLst>
              <a:gd name="T0" fmla="*/ 25 w 143"/>
              <a:gd name="T1" fmla="*/ 131 h 137"/>
              <a:gd name="T2" fmla="*/ 27 w 143"/>
              <a:gd name="T3" fmla="*/ 121 h 137"/>
              <a:gd name="T4" fmla="*/ 32 w 143"/>
              <a:gd name="T5" fmla="*/ 89 h 137"/>
              <a:gd name="T6" fmla="*/ 31 w 143"/>
              <a:gd name="T7" fmla="*/ 86 h 137"/>
              <a:gd name="T8" fmla="*/ 2 w 143"/>
              <a:gd name="T9" fmla="*/ 58 h 137"/>
              <a:gd name="T10" fmla="*/ 0 w 143"/>
              <a:gd name="T11" fmla="*/ 53 h 137"/>
              <a:gd name="T12" fmla="*/ 4 w 143"/>
              <a:gd name="T13" fmla="*/ 48 h 137"/>
              <a:gd name="T14" fmla="*/ 22 w 143"/>
              <a:gd name="T15" fmla="*/ 46 h 137"/>
              <a:gd name="T16" fmla="*/ 46 w 143"/>
              <a:gd name="T17" fmla="*/ 42 h 137"/>
              <a:gd name="T18" fmla="*/ 48 w 143"/>
              <a:gd name="T19" fmla="*/ 41 h 137"/>
              <a:gd name="T20" fmla="*/ 66 w 143"/>
              <a:gd name="T21" fmla="*/ 4 h 137"/>
              <a:gd name="T22" fmla="*/ 71 w 143"/>
              <a:gd name="T23" fmla="*/ 0 h 137"/>
              <a:gd name="T24" fmla="*/ 77 w 143"/>
              <a:gd name="T25" fmla="*/ 4 h 137"/>
              <a:gd name="T26" fmla="*/ 92 w 143"/>
              <a:gd name="T27" fmla="*/ 35 h 137"/>
              <a:gd name="T28" fmla="*/ 95 w 143"/>
              <a:gd name="T29" fmla="*/ 41 h 137"/>
              <a:gd name="T30" fmla="*/ 97 w 143"/>
              <a:gd name="T31" fmla="*/ 42 h 137"/>
              <a:gd name="T32" fmla="*/ 131 w 143"/>
              <a:gd name="T33" fmla="*/ 47 h 137"/>
              <a:gd name="T34" fmla="*/ 138 w 143"/>
              <a:gd name="T35" fmla="*/ 48 h 137"/>
              <a:gd name="T36" fmla="*/ 143 w 143"/>
              <a:gd name="T37" fmla="*/ 52 h 137"/>
              <a:gd name="T38" fmla="*/ 141 w 143"/>
              <a:gd name="T39" fmla="*/ 58 h 137"/>
              <a:gd name="T40" fmla="*/ 128 w 143"/>
              <a:gd name="T41" fmla="*/ 70 h 137"/>
              <a:gd name="T42" fmla="*/ 111 w 143"/>
              <a:gd name="T43" fmla="*/ 86 h 137"/>
              <a:gd name="T44" fmla="*/ 111 w 143"/>
              <a:gd name="T45" fmla="*/ 89 h 137"/>
              <a:gd name="T46" fmla="*/ 117 w 143"/>
              <a:gd name="T47" fmla="*/ 125 h 137"/>
              <a:gd name="T48" fmla="*/ 118 w 143"/>
              <a:gd name="T49" fmla="*/ 130 h 137"/>
              <a:gd name="T50" fmla="*/ 116 w 143"/>
              <a:gd name="T51" fmla="*/ 135 h 137"/>
              <a:gd name="T52" fmla="*/ 109 w 143"/>
              <a:gd name="T53" fmla="*/ 136 h 137"/>
              <a:gd name="T54" fmla="*/ 73 w 143"/>
              <a:gd name="T55" fmla="*/ 116 h 137"/>
              <a:gd name="T56" fmla="*/ 70 w 143"/>
              <a:gd name="T57" fmla="*/ 116 h 137"/>
              <a:gd name="T58" fmla="*/ 33 w 143"/>
              <a:gd name="T59" fmla="*/ 136 h 137"/>
              <a:gd name="T60" fmla="*/ 25 w 143"/>
              <a:gd name="T61" fmla="*/ 133 h 137"/>
              <a:gd name="T62" fmla="*/ 25 w 143"/>
              <a:gd name="T63" fmla="*/ 131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3" h="137">
                <a:moveTo>
                  <a:pt x="25" y="131"/>
                </a:moveTo>
                <a:cubicBezTo>
                  <a:pt x="26" y="128"/>
                  <a:pt x="26" y="124"/>
                  <a:pt x="27" y="121"/>
                </a:cubicBezTo>
                <a:cubicBezTo>
                  <a:pt x="29" y="110"/>
                  <a:pt x="30" y="99"/>
                  <a:pt x="32" y="89"/>
                </a:cubicBezTo>
                <a:cubicBezTo>
                  <a:pt x="32" y="88"/>
                  <a:pt x="32" y="87"/>
                  <a:pt x="31" y="86"/>
                </a:cubicBezTo>
                <a:cubicBezTo>
                  <a:pt x="22" y="77"/>
                  <a:pt x="12" y="67"/>
                  <a:pt x="2" y="58"/>
                </a:cubicBezTo>
                <a:cubicBezTo>
                  <a:pt x="0" y="56"/>
                  <a:pt x="0" y="55"/>
                  <a:pt x="0" y="53"/>
                </a:cubicBezTo>
                <a:cubicBezTo>
                  <a:pt x="0" y="51"/>
                  <a:pt x="2" y="48"/>
                  <a:pt x="4" y="48"/>
                </a:cubicBezTo>
                <a:cubicBezTo>
                  <a:pt x="10" y="47"/>
                  <a:pt x="16" y="46"/>
                  <a:pt x="22" y="46"/>
                </a:cubicBezTo>
                <a:cubicBezTo>
                  <a:pt x="30" y="44"/>
                  <a:pt x="38" y="43"/>
                  <a:pt x="46" y="42"/>
                </a:cubicBezTo>
                <a:cubicBezTo>
                  <a:pt x="47" y="42"/>
                  <a:pt x="48" y="41"/>
                  <a:pt x="48" y="41"/>
                </a:cubicBezTo>
                <a:cubicBezTo>
                  <a:pt x="54" y="28"/>
                  <a:pt x="60" y="16"/>
                  <a:pt x="66" y="4"/>
                </a:cubicBezTo>
                <a:cubicBezTo>
                  <a:pt x="67" y="2"/>
                  <a:pt x="69" y="0"/>
                  <a:pt x="71" y="0"/>
                </a:cubicBezTo>
                <a:cubicBezTo>
                  <a:pt x="74" y="0"/>
                  <a:pt x="75" y="1"/>
                  <a:pt x="77" y="4"/>
                </a:cubicBezTo>
                <a:cubicBezTo>
                  <a:pt x="82" y="14"/>
                  <a:pt x="87" y="25"/>
                  <a:pt x="92" y="35"/>
                </a:cubicBezTo>
                <a:cubicBezTo>
                  <a:pt x="93" y="37"/>
                  <a:pt x="94" y="39"/>
                  <a:pt x="95" y="41"/>
                </a:cubicBezTo>
                <a:cubicBezTo>
                  <a:pt x="95" y="41"/>
                  <a:pt x="96" y="42"/>
                  <a:pt x="97" y="42"/>
                </a:cubicBezTo>
                <a:cubicBezTo>
                  <a:pt x="108" y="44"/>
                  <a:pt x="120" y="45"/>
                  <a:pt x="131" y="47"/>
                </a:cubicBezTo>
                <a:cubicBezTo>
                  <a:pt x="134" y="47"/>
                  <a:pt x="136" y="48"/>
                  <a:pt x="138" y="48"/>
                </a:cubicBezTo>
                <a:cubicBezTo>
                  <a:pt x="141" y="48"/>
                  <a:pt x="142" y="50"/>
                  <a:pt x="143" y="52"/>
                </a:cubicBezTo>
                <a:cubicBezTo>
                  <a:pt x="143" y="54"/>
                  <a:pt x="143" y="56"/>
                  <a:pt x="141" y="58"/>
                </a:cubicBezTo>
                <a:cubicBezTo>
                  <a:pt x="137" y="62"/>
                  <a:pt x="133" y="66"/>
                  <a:pt x="128" y="70"/>
                </a:cubicBezTo>
                <a:cubicBezTo>
                  <a:pt x="123" y="75"/>
                  <a:pt x="117" y="81"/>
                  <a:pt x="111" y="86"/>
                </a:cubicBezTo>
                <a:cubicBezTo>
                  <a:pt x="111" y="87"/>
                  <a:pt x="110" y="88"/>
                  <a:pt x="111" y="89"/>
                </a:cubicBezTo>
                <a:cubicBezTo>
                  <a:pt x="113" y="101"/>
                  <a:pt x="115" y="113"/>
                  <a:pt x="117" y="125"/>
                </a:cubicBezTo>
                <a:cubicBezTo>
                  <a:pt x="117" y="127"/>
                  <a:pt x="117" y="128"/>
                  <a:pt x="118" y="130"/>
                </a:cubicBezTo>
                <a:cubicBezTo>
                  <a:pt x="118" y="132"/>
                  <a:pt x="117" y="134"/>
                  <a:pt x="116" y="135"/>
                </a:cubicBezTo>
                <a:cubicBezTo>
                  <a:pt x="114" y="137"/>
                  <a:pt x="111" y="137"/>
                  <a:pt x="109" y="136"/>
                </a:cubicBezTo>
                <a:cubicBezTo>
                  <a:pt x="97" y="129"/>
                  <a:pt x="85" y="123"/>
                  <a:pt x="73" y="116"/>
                </a:cubicBezTo>
                <a:cubicBezTo>
                  <a:pt x="72" y="116"/>
                  <a:pt x="71" y="116"/>
                  <a:pt x="70" y="116"/>
                </a:cubicBezTo>
                <a:cubicBezTo>
                  <a:pt x="58" y="123"/>
                  <a:pt x="46" y="129"/>
                  <a:pt x="33" y="136"/>
                </a:cubicBezTo>
                <a:cubicBezTo>
                  <a:pt x="30" y="137"/>
                  <a:pt x="26" y="136"/>
                  <a:pt x="25" y="133"/>
                </a:cubicBezTo>
                <a:cubicBezTo>
                  <a:pt x="25" y="132"/>
                  <a:pt x="25" y="131"/>
                  <a:pt x="25" y="131"/>
                </a:cubicBezTo>
                <a:close/>
              </a:path>
            </a:pathLst>
          </a:custGeom>
          <a:solidFill>
            <a:srgbClr val="C9CD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81"/>
          <p:cNvSpPr>
            <a:spLocks/>
          </p:cNvSpPr>
          <p:nvPr/>
        </p:nvSpPr>
        <p:spPr bwMode="auto">
          <a:xfrm>
            <a:off x="3810000" y="3200399"/>
            <a:ext cx="381000" cy="365220"/>
          </a:xfrm>
          <a:custGeom>
            <a:avLst/>
            <a:gdLst>
              <a:gd name="T0" fmla="*/ 25 w 143"/>
              <a:gd name="T1" fmla="*/ 131 h 137"/>
              <a:gd name="T2" fmla="*/ 27 w 143"/>
              <a:gd name="T3" fmla="*/ 121 h 137"/>
              <a:gd name="T4" fmla="*/ 32 w 143"/>
              <a:gd name="T5" fmla="*/ 89 h 137"/>
              <a:gd name="T6" fmla="*/ 31 w 143"/>
              <a:gd name="T7" fmla="*/ 86 h 137"/>
              <a:gd name="T8" fmla="*/ 2 w 143"/>
              <a:gd name="T9" fmla="*/ 58 h 137"/>
              <a:gd name="T10" fmla="*/ 0 w 143"/>
              <a:gd name="T11" fmla="*/ 53 h 137"/>
              <a:gd name="T12" fmla="*/ 4 w 143"/>
              <a:gd name="T13" fmla="*/ 48 h 137"/>
              <a:gd name="T14" fmla="*/ 22 w 143"/>
              <a:gd name="T15" fmla="*/ 46 h 137"/>
              <a:gd name="T16" fmla="*/ 46 w 143"/>
              <a:gd name="T17" fmla="*/ 42 h 137"/>
              <a:gd name="T18" fmla="*/ 48 w 143"/>
              <a:gd name="T19" fmla="*/ 41 h 137"/>
              <a:gd name="T20" fmla="*/ 66 w 143"/>
              <a:gd name="T21" fmla="*/ 4 h 137"/>
              <a:gd name="T22" fmla="*/ 71 w 143"/>
              <a:gd name="T23" fmla="*/ 0 h 137"/>
              <a:gd name="T24" fmla="*/ 77 w 143"/>
              <a:gd name="T25" fmla="*/ 4 h 137"/>
              <a:gd name="T26" fmla="*/ 92 w 143"/>
              <a:gd name="T27" fmla="*/ 35 h 137"/>
              <a:gd name="T28" fmla="*/ 95 w 143"/>
              <a:gd name="T29" fmla="*/ 41 h 137"/>
              <a:gd name="T30" fmla="*/ 97 w 143"/>
              <a:gd name="T31" fmla="*/ 42 h 137"/>
              <a:gd name="T32" fmla="*/ 131 w 143"/>
              <a:gd name="T33" fmla="*/ 47 h 137"/>
              <a:gd name="T34" fmla="*/ 138 w 143"/>
              <a:gd name="T35" fmla="*/ 48 h 137"/>
              <a:gd name="T36" fmla="*/ 143 w 143"/>
              <a:gd name="T37" fmla="*/ 52 h 137"/>
              <a:gd name="T38" fmla="*/ 141 w 143"/>
              <a:gd name="T39" fmla="*/ 58 h 137"/>
              <a:gd name="T40" fmla="*/ 128 w 143"/>
              <a:gd name="T41" fmla="*/ 70 h 137"/>
              <a:gd name="T42" fmla="*/ 111 w 143"/>
              <a:gd name="T43" fmla="*/ 86 h 137"/>
              <a:gd name="T44" fmla="*/ 111 w 143"/>
              <a:gd name="T45" fmla="*/ 89 h 137"/>
              <a:gd name="T46" fmla="*/ 117 w 143"/>
              <a:gd name="T47" fmla="*/ 125 h 137"/>
              <a:gd name="T48" fmla="*/ 118 w 143"/>
              <a:gd name="T49" fmla="*/ 130 h 137"/>
              <a:gd name="T50" fmla="*/ 116 w 143"/>
              <a:gd name="T51" fmla="*/ 135 h 137"/>
              <a:gd name="T52" fmla="*/ 109 w 143"/>
              <a:gd name="T53" fmla="*/ 136 h 137"/>
              <a:gd name="T54" fmla="*/ 73 w 143"/>
              <a:gd name="T55" fmla="*/ 116 h 137"/>
              <a:gd name="T56" fmla="*/ 70 w 143"/>
              <a:gd name="T57" fmla="*/ 116 h 137"/>
              <a:gd name="T58" fmla="*/ 33 w 143"/>
              <a:gd name="T59" fmla="*/ 136 h 137"/>
              <a:gd name="T60" fmla="*/ 25 w 143"/>
              <a:gd name="T61" fmla="*/ 133 h 137"/>
              <a:gd name="T62" fmla="*/ 25 w 143"/>
              <a:gd name="T63" fmla="*/ 131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3" h="137">
                <a:moveTo>
                  <a:pt x="25" y="131"/>
                </a:moveTo>
                <a:cubicBezTo>
                  <a:pt x="26" y="128"/>
                  <a:pt x="26" y="124"/>
                  <a:pt x="27" y="121"/>
                </a:cubicBezTo>
                <a:cubicBezTo>
                  <a:pt x="29" y="110"/>
                  <a:pt x="30" y="99"/>
                  <a:pt x="32" y="89"/>
                </a:cubicBezTo>
                <a:cubicBezTo>
                  <a:pt x="32" y="88"/>
                  <a:pt x="32" y="87"/>
                  <a:pt x="31" y="86"/>
                </a:cubicBezTo>
                <a:cubicBezTo>
                  <a:pt x="22" y="77"/>
                  <a:pt x="12" y="67"/>
                  <a:pt x="2" y="58"/>
                </a:cubicBezTo>
                <a:cubicBezTo>
                  <a:pt x="0" y="56"/>
                  <a:pt x="0" y="55"/>
                  <a:pt x="0" y="53"/>
                </a:cubicBezTo>
                <a:cubicBezTo>
                  <a:pt x="0" y="51"/>
                  <a:pt x="2" y="48"/>
                  <a:pt x="4" y="48"/>
                </a:cubicBezTo>
                <a:cubicBezTo>
                  <a:pt x="10" y="47"/>
                  <a:pt x="16" y="46"/>
                  <a:pt x="22" y="46"/>
                </a:cubicBezTo>
                <a:cubicBezTo>
                  <a:pt x="30" y="44"/>
                  <a:pt x="38" y="43"/>
                  <a:pt x="46" y="42"/>
                </a:cubicBezTo>
                <a:cubicBezTo>
                  <a:pt x="47" y="42"/>
                  <a:pt x="48" y="41"/>
                  <a:pt x="48" y="41"/>
                </a:cubicBezTo>
                <a:cubicBezTo>
                  <a:pt x="54" y="28"/>
                  <a:pt x="60" y="16"/>
                  <a:pt x="66" y="4"/>
                </a:cubicBezTo>
                <a:cubicBezTo>
                  <a:pt x="67" y="2"/>
                  <a:pt x="69" y="0"/>
                  <a:pt x="71" y="0"/>
                </a:cubicBezTo>
                <a:cubicBezTo>
                  <a:pt x="74" y="0"/>
                  <a:pt x="75" y="1"/>
                  <a:pt x="77" y="4"/>
                </a:cubicBezTo>
                <a:cubicBezTo>
                  <a:pt x="82" y="14"/>
                  <a:pt x="87" y="25"/>
                  <a:pt x="92" y="35"/>
                </a:cubicBezTo>
                <a:cubicBezTo>
                  <a:pt x="93" y="37"/>
                  <a:pt x="94" y="39"/>
                  <a:pt x="95" y="41"/>
                </a:cubicBezTo>
                <a:cubicBezTo>
                  <a:pt x="95" y="41"/>
                  <a:pt x="96" y="42"/>
                  <a:pt x="97" y="42"/>
                </a:cubicBezTo>
                <a:cubicBezTo>
                  <a:pt x="108" y="44"/>
                  <a:pt x="120" y="45"/>
                  <a:pt x="131" y="47"/>
                </a:cubicBezTo>
                <a:cubicBezTo>
                  <a:pt x="134" y="47"/>
                  <a:pt x="136" y="48"/>
                  <a:pt x="138" y="48"/>
                </a:cubicBezTo>
                <a:cubicBezTo>
                  <a:pt x="141" y="48"/>
                  <a:pt x="142" y="50"/>
                  <a:pt x="143" y="52"/>
                </a:cubicBezTo>
                <a:cubicBezTo>
                  <a:pt x="143" y="54"/>
                  <a:pt x="143" y="56"/>
                  <a:pt x="141" y="58"/>
                </a:cubicBezTo>
                <a:cubicBezTo>
                  <a:pt x="137" y="62"/>
                  <a:pt x="133" y="66"/>
                  <a:pt x="128" y="70"/>
                </a:cubicBezTo>
                <a:cubicBezTo>
                  <a:pt x="123" y="75"/>
                  <a:pt x="117" y="81"/>
                  <a:pt x="111" y="86"/>
                </a:cubicBezTo>
                <a:cubicBezTo>
                  <a:pt x="111" y="87"/>
                  <a:pt x="110" y="88"/>
                  <a:pt x="111" y="89"/>
                </a:cubicBezTo>
                <a:cubicBezTo>
                  <a:pt x="113" y="101"/>
                  <a:pt x="115" y="113"/>
                  <a:pt x="117" y="125"/>
                </a:cubicBezTo>
                <a:cubicBezTo>
                  <a:pt x="117" y="127"/>
                  <a:pt x="117" y="128"/>
                  <a:pt x="118" y="130"/>
                </a:cubicBezTo>
                <a:cubicBezTo>
                  <a:pt x="118" y="132"/>
                  <a:pt x="117" y="134"/>
                  <a:pt x="116" y="135"/>
                </a:cubicBezTo>
                <a:cubicBezTo>
                  <a:pt x="114" y="137"/>
                  <a:pt x="111" y="137"/>
                  <a:pt x="109" y="136"/>
                </a:cubicBezTo>
                <a:cubicBezTo>
                  <a:pt x="97" y="129"/>
                  <a:pt x="85" y="123"/>
                  <a:pt x="73" y="116"/>
                </a:cubicBezTo>
                <a:cubicBezTo>
                  <a:pt x="72" y="116"/>
                  <a:pt x="71" y="116"/>
                  <a:pt x="70" y="116"/>
                </a:cubicBezTo>
                <a:cubicBezTo>
                  <a:pt x="58" y="123"/>
                  <a:pt x="46" y="129"/>
                  <a:pt x="33" y="136"/>
                </a:cubicBezTo>
                <a:cubicBezTo>
                  <a:pt x="30" y="137"/>
                  <a:pt x="26" y="136"/>
                  <a:pt x="25" y="133"/>
                </a:cubicBezTo>
                <a:cubicBezTo>
                  <a:pt x="25" y="132"/>
                  <a:pt x="25" y="131"/>
                  <a:pt x="25" y="131"/>
                </a:cubicBezTo>
                <a:close/>
              </a:path>
            </a:pathLst>
          </a:custGeom>
          <a:solidFill>
            <a:srgbClr val="C9CD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BF0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 smtClean="0">
                <a:solidFill>
                  <a:srgbClr val="FAA014"/>
                </a:solidFill>
              </a:rPr>
              <a:t>Communication </a:t>
            </a:r>
            <a:r>
              <a:rPr lang="en-US" sz="3600" dirty="0" smtClean="0">
                <a:solidFill>
                  <a:srgbClr val="FFFFFF"/>
                </a:solidFill>
              </a:rPr>
              <a:t>throughout the course</a:t>
            </a:r>
            <a:endParaRPr lang="en-US" sz="3600" dirty="0" smtClean="0">
              <a:solidFill>
                <a:srgbClr val="FAA014"/>
              </a:solidFill>
              <a:ea typeface="ＭＳ Ｐゴシック" pitchFamily="34" charset="-128"/>
              <a:cs typeface="Cambria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1828801"/>
            <a:ext cx="7467600" cy="457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Emails and announcements </a:t>
            </a:r>
            <a:r>
              <a:rPr lang="en-US" sz="1800" dirty="0"/>
              <a:t>via our </a:t>
            </a:r>
            <a:r>
              <a:rPr lang="en-US" sz="1800" b="1" dirty="0"/>
              <a:t>GPP account</a:t>
            </a:r>
            <a:r>
              <a:rPr lang="en-US" sz="1800" dirty="0"/>
              <a:t>: </a:t>
            </a:r>
            <a:r>
              <a:rPr lang="en-US" sz="1800" dirty="0" err="1"/>
              <a:t>gpponlinecourse</a:t>
            </a:r>
            <a:r>
              <a:rPr lang="en-US" sz="1800" dirty="0" err="1" smtClean="0"/>
              <a:t>@avac.org</a:t>
            </a:r>
            <a:endParaRPr lang="en-US" sz="1800" dirty="0"/>
          </a:p>
        </p:txBody>
      </p:sp>
      <p:sp>
        <p:nvSpPr>
          <p:cNvPr id="8" name="Oval 7"/>
          <p:cNvSpPr/>
          <p:nvPr/>
        </p:nvSpPr>
        <p:spPr>
          <a:xfrm>
            <a:off x="609600" y="1828800"/>
            <a:ext cx="228600" cy="228600"/>
          </a:xfrm>
          <a:prstGeom prst="ellipse">
            <a:avLst/>
          </a:prstGeom>
          <a:solidFill>
            <a:schemeClr val="bg1"/>
          </a:solidFill>
          <a:ln w="76200" cmpd="sng">
            <a:solidFill>
              <a:srgbClr val="3DAE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" y="2590800"/>
            <a:ext cx="228600" cy="228600"/>
          </a:xfrm>
          <a:prstGeom prst="ellipse">
            <a:avLst/>
          </a:prstGeom>
          <a:solidFill>
            <a:schemeClr val="bg1"/>
          </a:solidFill>
          <a:ln w="76200" cmpd="sng">
            <a:solidFill>
              <a:srgbClr val="3DAE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9600" y="4600225"/>
            <a:ext cx="228600" cy="228600"/>
          </a:xfrm>
          <a:prstGeom prst="ellipse">
            <a:avLst/>
          </a:prstGeom>
          <a:solidFill>
            <a:schemeClr val="bg1"/>
          </a:solidFill>
          <a:ln w="76200" cmpd="sng">
            <a:solidFill>
              <a:srgbClr val="3DAE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8" idx="4"/>
            <a:endCxn id="9" idx="0"/>
          </p:cNvCxnSpPr>
          <p:nvPr/>
        </p:nvCxnSpPr>
        <p:spPr>
          <a:xfrm>
            <a:off x="723900" y="2057400"/>
            <a:ext cx="0" cy="533400"/>
          </a:xfrm>
          <a:prstGeom prst="line">
            <a:avLst/>
          </a:prstGeom>
          <a:ln w="76200" cmpd="sng">
            <a:solidFill>
              <a:srgbClr val="3DAE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9" idx="4"/>
            <a:endCxn id="10" idx="0"/>
          </p:cNvCxnSpPr>
          <p:nvPr/>
        </p:nvCxnSpPr>
        <p:spPr>
          <a:xfrm>
            <a:off x="723900" y="2819400"/>
            <a:ext cx="0" cy="1780825"/>
          </a:xfrm>
          <a:prstGeom prst="line">
            <a:avLst/>
          </a:prstGeom>
          <a:ln w="76200" cmpd="sng">
            <a:solidFill>
              <a:srgbClr val="3DAE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1219200" y="2514601"/>
            <a:ext cx="7467600" cy="4571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Webinars: </a:t>
            </a:r>
            <a:r>
              <a:rPr lang="en-US" sz="1800" b="1" dirty="0" err="1"/>
              <a:t>Bluejeans</a:t>
            </a:r>
            <a:r>
              <a:rPr lang="en-US" sz="1800" b="1" dirty="0"/>
              <a:t> </a:t>
            </a:r>
          </a:p>
          <a:p>
            <a:pPr marL="266700" lvl="1" indent="-266700"/>
            <a:r>
              <a:rPr lang="en-US" sz="1800" dirty="0"/>
              <a:t>Different webinar time slots to fit different schedules</a:t>
            </a:r>
          </a:p>
          <a:p>
            <a:pPr marL="266700" lvl="1" indent="-266700"/>
            <a:r>
              <a:rPr lang="en-US" sz="1800" dirty="0"/>
              <a:t>Refer to the schedule in the Course </a:t>
            </a:r>
            <a:r>
              <a:rPr lang="en-US" sz="1800" dirty="0" smtClean="0"/>
              <a:t>Syllabus (exact days/times are emailed to group </a:t>
            </a:r>
            <a:r>
              <a:rPr lang="en-US" sz="1800" dirty="0" err="1" smtClean="0"/>
              <a:t>onw</a:t>
            </a:r>
            <a:r>
              <a:rPr lang="en-US" sz="1800" dirty="0" smtClean="0"/>
              <a:t> week before)</a:t>
            </a:r>
            <a:endParaRPr lang="en-US" sz="1800" dirty="0"/>
          </a:p>
          <a:p>
            <a:pPr marL="266700" lvl="1" indent="-266700"/>
            <a:r>
              <a:rPr lang="en-US" sz="1800" dirty="0" smtClean="0"/>
              <a:t>Give </a:t>
            </a:r>
            <a:r>
              <a:rPr lang="en-US" sz="1800" dirty="0"/>
              <a:t>the </a:t>
            </a:r>
            <a:r>
              <a:rPr lang="en-US" sz="1800" dirty="0" err="1"/>
              <a:t>Bluejeans</a:t>
            </a:r>
            <a:r>
              <a:rPr lang="en-US" sz="1800" dirty="0"/>
              <a:t> handouts to your IT person on site, to ensure your computer settings are correct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219200" y="4524025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Check-ins: Skype </a:t>
            </a:r>
          </a:p>
          <a:p>
            <a:pPr marL="285750" lvl="1"/>
            <a:r>
              <a:rPr lang="en-US" sz="1800" dirty="0"/>
              <a:t>Jessica: </a:t>
            </a:r>
            <a:r>
              <a:rPr lang="en-US" sz="1800" dirty="0" err="1"/>
              <a:t>Jess_handi</a:t>
            </a:r>
            <a:endParaRPr lang="en-US" sz="1800" dirty="0"/>
          </a:p>
          <a:p>
            <a:pPr marL="285750" lvl="1"/>
            <a:r>
              <a:rPr lang="en-US" sz="1800" dirty="0"/>
              <a:t>Anne: anne.schley.1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983917" y="1556514"/>
            <a:ext cx="5911416" cy="4844286"/>
            <a:chOff x="9448800" y="1231900"/>
            <a:chExt cx="3256533" cy="266866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1231900"/>
              <a:ext cx="3256533" cy="266866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9601200" y="1384300"/>
              <a:ext cx="2971800" cy="1600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BF0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 smtClean="0">
                <a:solidFill>
                  <a:srgbClr val="FAA014"/>
                </a:solidFill>
              </a:rPr>
              <a:t>LMS basics </a:t>
            </a:r>
            <a:r>
              <a:rPr lang="en-US" sz="3600" dirty="0" smtClean="0">
                <a:solidFill>
                  <a:srgbClr val="FFFFFF"/>
                </a:solidFill>
              </a:rPr>
              <a:t>log-in</a:t>
            </a:r>
            <a:endParaRPr lang="en-US" sz="3600" dirty="0" smtClean="0">
              <a:solidFill>
                <a:srgbClr val="FAA014"/>
              </a:solidFill>
              <a:ea typeface="ＭＳ Ｐゴシック" pitchFamily="34" charset="-128"/>
              <a:cs typeface="Cambria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/>
          <a:srcRect l="23394" t="7862" r="22697" b="32502"/>
          <a:stretch/>
        </p:blipFill>
        <p:spPr bwMode="auto">
          <a:xfrm>
            <a:off x="3611776" y="1828800"/>
            <a:ext cx="465569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04799" y="2895600"/>
            <a:ext cx="228158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US" sz="1600" dirty="0"/>
              <a:t>Enter your username (your email address)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667000" y="3352800"/>
            <a:ext cx="2590800" cy="0"/>
          </a:xfrm>
          <a:prstGeom prst="straightConnector1">
            <a:avLst/>
          </a:prstGeom>
          <a:ln>
            <a:solidFill>
              <a:srgbClr val="3DAEEA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667000" y="3810000"/>
            <a:ext cx="2590800" cy="0"/>
          </a:xfrm>
          <a:prstGeom prst="straightConnector1">
            <a:avLst/>
          </a:prstGeom>
          <a:ln>
            <a:solidFill>
              <a:srgbClr val="3DAEEA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04799" y="3657600"/>
            <a:ext cx="22815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US" sz="1600" dirty="0"/>
              <a:t>Enter your password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667000" y="4419600"/>
            <a:ext cx="2590800" cy="0"/>
          </a:xfrm>
          <a:prstGeom prst="straightConnector1">
            <a:avLst/>
          </a:prstGeom>
          <a:ln>
            <a:solidFill>
              <a:srgbClr val="3DAEEA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" y="4267200"/>
            <a:ext cx="25863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US" sz="1600" dirty="0"/>
              <a:t>If you forget your password, retrieve it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by </a:t>
            </a:r>
            <a:r>
              <a:rPr lang="en-US" sz="1600" dirty="0"/>
              <a:t>clicking </a:t>
            </a:r>
            <a:r>
              <a:rPr lang="en-US" sz="1600" b="1" dirty="0"/>
              <a:t>“Lost 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your </a:t>
            </a:r>
            <a:r>
              <a:rPr lang="en-US" sz="1600" b="1" dirty="0"/>
              <a:t>password?” 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dirty="0" smtClean="0"/>
              <a:t>or email </a:t>
            </a:r>
            <a:r>
              <a:rPr lang="en-US" sz="1600" dirty="0" err="1" smtClean="0"/>
              <a:t>gpponlinecourse@avac.org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142" y="1600200"/>
            <a:ext cx="2301240" cy="1143000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en-US" sz="1600" dirty="0" smtClean="0"/>
              <a:t>After logging in, </a:t>
            </a:r>
            <a:br>
              <a:rPr lang="en-US" sz="1600" dirty="0" smtClean="0"/>
            </a:br>
            <a:r>
              <a:rPr lang="en-US" sz="1600" dirty="0" smtClean="0"/>
              <a:t>you are directed to the </a:t>
            </a:r>
            <a:r>
              <a:rPr lang="en-US" sz="1600" b="1" dirty="0" smtClean="0"/>
              <a:t>My Learning </a:t>
            </a:r>
            <a:r>
              <a:rPr lang="en-US" sz="1600" dirty="0" smtClean="0"/>
              <a:t>page</a:t>
            </a:r>
          </a:p>
          <a:p>
            <a:pPr algn="r">
              <a:buNone/>
            </a:pPr>
            <a:endParaRPr lang="en-US" sz="1600" dirty="0" smtClean="0"/>
          </a:p>
        </p:txBody>
      </p:sp>
      <p:sp>
        <p:nvSpPr>
          <p:cNvPr id="23554" name="AutoShape 2" descr="https://pod51043.outlook.com/owa/service.svc/s/GetFileAttachment?id=AAMkADZiZGNiOTUxLTMxNGUtNDFmMC1iZWQ5LTI2YmZjYjMxM2IzNQBGAAAAAAAIDHYBcvTTSqOYrb1C6okoBwCAiB8ZPOw%2FQ5P2vAMVctq3AAAAAAEKAACAiB8ZPOw%2FQ5P2vAMVctq3AAAxFpxKAAABEgAQANMU%2FQdluABHvTz2LAvbt38%3D&amp;X-OWA-CANARY=1FgLpkj3LkiiKGPHXflpPt5538eFltEIdPKxEVXZGQboStndKhdFQsfWMUmErd5KXgW2UDnsKF0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43600" y="5410200"/>
            <a:ext cx="2133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983917" y="1556514"/>
            <a:ext cx="5911416" cy="4844286"/>
            <a:chOff x="9448800" y="1231900"/>
            <a:chExt cx="3256533" cy="266866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1231900"/>
              <a:ext cx="3256533" cy="266866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601200" y="1384300"/>
              <a:ext cx="2971800" cy="1600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BF0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 smtClean="0">
                <a:solidFill>
                  <a:srgbClr val="FAA014"/>
                </a:solidFill>
              </a:rPr>
              <a:t>My learning </a:t>
            </a:r>
            <a:r>
              <a:rPr lang="en-US" sz="3600" dirty="0" smtClean="0">
                <a:solidFill>
                  <a:srgbClr val="FFFFFF"/>
                </a:solidFill>
              </a:rPr>
              <a:t>page</a:t>
            </a:r>
            <a:endParaRPr lang="en-US" sz="3600" dirty="0" smtClean="0">
              <a:solidFill>
                <a:srgbClr val="FAA014"/>
              </a:solidFill>
              <a:ea typeface="ＭＳ Ｐゴシック" pitchFamily="34" charset="-128"/>
              <a:cs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2135" t="15836" r="23746" b="18750"/>
          <a:stretch/>
        </p:blipFill>
        <p:spPr bwMode="auto">
          <a:xfrm>
            <a:off x="3824357" y="1844261"/>
            <a:ext cx="4230537" cy="287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6756398" y="2977169"/>
            <a:ext cx="1214968" cy="1717598"/>
            <a:chOff x="6019798" y="3429000"/>
            <a:chExt cx="2002369" cy="2830746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9736" t="51041" r="24874" b="18750"/>
            <a:stretch/>
          </p:blipFill>
          <p:spPr bwMode="auto">
            <a:xfrm>
              <a:off x="6019800" y="3429000"/>
              <a:ext cx="2002367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6375621" y="4385734"/>
              <a:ext cx="1320580" cy="262466"/>
            </a:xfrm>
            <a:prstGeom prst="rect">
              <a:avLst/>
            </a:prstGeom>
            <a:solidFill>
              <a:srgbClr val="2D7B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99CC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019798" y="5418313"/>
              <a:ext cx="2002367" cy="841433"/>
            </a:xfrm>
            <a:prstGeom prst="rect">
              <a:avLst/>
            </a:prstGeom>
            <a:solidFill>
              <a:srgbClr val="2D7B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99CC"/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04799" y="3108960"/>
            <a:ext cx="22815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US" sz="1600" dirty="0" smtClean="0"/>
              <a:t>You are enrolled!</a:t>
            </a:r>
            <a:endParaRPr lang="en-US" sz="1600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667000" y="3291840"/>
            <a:ext cx="1274233" cy="0"/>
          </a:xfrm>
          <a:prstGeom prst="straightConnector1">
            <a:avLst/>
          </a:prstGeom>
          <a:ln>
            <a:solidFill>
              <a:srgbClr val="3DAEEA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pod51043.outlook.com/owa/service.svc/s/GetFileAttachment?id=AAMkADZiZGNiOTUxLTMxNGUtNDFmMC1iZWQ5LTI2YmZjYjMxM2IzNQBGAAAAAAAIDHYBcvTTSqOYrb1C6okoBwCAiB8ZPOw%2FQ5P2vAMVctq3AAAAAAEKAACAiB8ZPOw%2FQ5P2vAMVctq3AAAxFpxKAAABEgAQANMU%2FQdluABHvTz2LAvbt38%3D&amp;X-OWA-CANARY=1FgLpkj3LkiiKGPHXflpPt5538eFltEIdPKxEVXZGQboStndKhdFQsfWMUmErd5KXgW2UDnsKF0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43600" y="5410200"/>
            <a:ext cx="2133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983917" y="1556514"/>
            <a:ext cx="5911416" cy="4844286"/>
            <a:chOff x="9448800" y="1231900"/>
            <a:chExt cx="3256533" cy="266866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1231900"/>
              <a:ext cx="3256533" cy="266866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601200" y="1384300"/>
              <a:ext cx="2971800" cy="1600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BF0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 smtClean="0">
                <a:solidFill>
                  <a:srgbClr val="FAA014"/>
                </a:solidFill>
              </a:rPr>
              <a:t>My learning </a:t>
            </a:r>
            <a:r>
              <a:rPr lang="en-US" sz="3600" dirty="0" smtClean="0">
                <a:solidFill>
                  <a:srgbClr val="FFFFFF"/>
                </a:solidFill>
              </a:rPr>
              <a:t>page</a:t>
            </a:r>
            <a:endParaRPr lang="en-US" sz="3600" dirty="0" smtClean="0">
              <a:solidFill>
                <a:srgbClr val="FAA014"/>
              </a:solidFill>
              <a:ea typeface="ＭＳ Ｐゴシック" pitchFamily="34" charset="-128"/>
              <a:cs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2135" t="15836" r="23746" b="18750"/>
          <a:stretch/>
        </p:blipFill>
        <p:spPr bwMode="auto">
          <a:xfrm>
            <a:off x="3824357" y="1844261"/>
            <a:ext cx="4230537" cy="287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6756398" y="2977169"/>
            <a:ext cx="1214968" cy="1717598"/>
            <a:chOff x="6019798" y="3429000"/>
            <a:chExt cx="2002369" cy="2830746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9736" t="51041" r="24874" b="18750"/>
            <a:stretch/>
          </p:blipFill>
          <p:spPr bwMode="auto">
            <a:xfrm>
              <a:off x="6019800" y="3429000"/>
              <a:ext cx="2002367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6375621" y="4385734"/>
              <a:ext cx="1320580" cy="262466"/>
            </a:xfrm>
            <a:prstGeom prst="rect">
              <a:avLst/>
            </a:prstGeom>
            <a:solidFill>
              <a:srgbClr val="2D7B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99CC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019798" y="5418313"/>
              <a:ext cx="2002367" cy="841433"/>
            </a:xfrm>
            <a:prstGeom prst="rect">
              <a:avLst/>
            </a:prstGeom>
            <a:solidFill>
              <a:srgbClr val="2D7B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99CC"/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41299" y="2639060"/>
            <a:ext cx="2349501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US" sz="1600" dirty="0" smtClean="0"/>
              <a:t>Then click on:</a:t>
            </a:r>
          </a:p>
          <a:p>
            <a:pPr lvl="0" algn="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US" sz="1600" dirty="0" smtClean="0"/>
              <a:t> GPP Online </a:t>
            </a:r>
            <a:r>
              <a:rPr lang="en-US" sz="1600" dirty="0" err="1" smtClean="0"/>
              <a:t>Training_Jan</a:t>
            </a:r>
            <a:r>
              <a:rPr lang="en-US" sz="1600" dirty="0" smtClean="0"/>
              <a:t> 2017</a:t>
            </a:r>
            <a:endParaRPr lang="en-US" sz="1600" dirty="0" smtClean="0"/>
          </a:p>
          <a:p>
            <a:pPr lvl="0" algn="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US" sz="1600" dirty="0" smtClean="0"/>
              <a:t>Track A or B</a:t>
            </a:r>
          </a:p>
          <a:p>
            <a:pPr lvl="0" algn="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US" sz="1600" b="1" dirty="0" smtClean="0"/>
              <a:t>Refer to your acceptance email for track assignment</a:t>
            </a:r>
            <a:endParaRPr lang="en-US" sz="1600" b="1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667000" y="3291840"/>
            <a:ext cx="1274233" cy="0"/>
          </a:xfrm>
          <a:prstGeom prst="straightConnector1">
            <a:avLst/>
          </a:prstGeom>
          <a:ln>
            <a:solidFill>
              <a:srgbClr val="3DAEEA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74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pod51043.outlook.com/owa/service.svc/s/GetFileAttachment?id=AAMkADZiZGNiOTUxLTMxNGUtNDFmMC1iZWQ5LTI2YmZjYjMxM2IzNQBGAAAAAAAIDHYBcvTTSqOYrb1C6okoBwCAiB8ZPOw%2FQ5P2vAMVctq3AAAAAAEKAACAiB8ZPOw%2FQ5P2vAMVctq3AAAxFpxKAAABEgAQANMU%2FQdluABHvTz2LAvbt38%3D&amp;X-OWA-CANARY=1FgLpkj3LkiiKGPHXflpPt5538eFltEIdPKxEVXZGQboStndKhdFQsfWMUmErd5KXgW2UDnsKF0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43600" y="5410200"/>
            <a:ext cx="2133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>
            <a:grpSpLocks/>
          </p:cNvGrpSpPr>
          <p:nvPr/>
        </p:nvGrpSpPr>
        <p:grpSpPr>
          <a:xfrm>
            <a:off x="2983917" y="1556514"/>
            <a:ext cx="5911416" cy="5220000"/>
            <a:chOff x="9448800" y="1231900"/>
            <a:chExt cx="3256533" cy="266866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1231900"/>
              <a:ext cx="3256533" cy="266866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601200" y="1384300"/>
              <a:ext cx="2971800" cy="1600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BF0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 smtClean="0">
                <a:solidFill>
                  <a:srgbClr val="FAA014"/>
                </a:solidFill>
              </a:rPr>
              <a:t>GPP online </a:t>
            </a:r>
            <a:r>
              <a:rPr lang="en-US" sz="3600" dirty="0" smtClean="0">
                <a:solidFill>
                  <a:schemeClr val="bg1"/>
                </a:solidFill>
              </a:rPr>
              <a:t>training </a:t>
            </a:r>
            <a:r>
              <a:rPr lang="en-US" sz="3600" dirty="0" smtClean="0">
                <a:solidFill>
                  <a:srgbClr val="FFFFFF"/>
                </a:solidFill>
              </a:rPr>
              <a:t>course</a:t>
            </a:r>
            <a:endParaRPr lang="en-US" sz="3600" dirty="0" smtClean="0">
              <a:solidFill>
                <a:srgbClr val="FAA014"/>
              </a:solidFill>
              <a:ea typeface="ＭＳ Ｐゴシック" pitchFamily="34" charset="-128"/>
              <a:cs typeface="Cambria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756398" y="2977169"/>
            <a:ext cx="1214968" cy="1717598"/>
            <a:chOff x="6019798" y="3429000"/>
            <a:chExt cx="2002369" cy="2830746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9736" t="51041" r="24874" b="18750"/>
            <a:stretch/>
          </p:blipFill>
          <p:spPr bwMode="auto">
            <a:xfrm>
              <a:off x="6019800" y="3429000"/>
              <a:ext cx="2002367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6375621" y="4385734"/>
              <a:ext cx="1320580" cy="262466"/>
            </a:xfrm>
            <a:prstGeom prst="rect">
              <a:avLst/>
            </a:prstGeom>
            <a:solidFill>
              <a:srgbClr val="2D7B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99CC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019798" y="5418313"/>
              <a:ext cx="2002367" cy="841433"/>
            </a:xfrm>
            <a:prstGeom prst="rect">
              <a:avLst/>
            </a:prstGeom>
            <a:solidFill>
              <a:srgbClr val="2D7B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99CC"/>
                </a:solidFill>
              </a:endParaRPr>
            </a:p>
          </p:txBody>
        </p:sp>
      </p:grpSp>
      <p:pic>
        <p:nvPicPr>
          <p:cNvPr id="28" name="Picture 1"/>
          <p:cNvPicPr>
            <a:picLocks noChangeAspect="1" noChangeArrowheads="1"/>
          </p:cNvPicPr>
          <p:nvPr/>
        </p:nvPicPr>
        <p:blipFill rotWithShape="1">
          <a:blip r:embed="rId4" cstate="print"/>
          <a:srcRect l="20215" t="20584" r="21316" b="12950"/>
          <a:stretch/>
        </p:blipFill>
        <p:spPr bwMode="auto">
          <a:xfrm>
            <a:off x="3819236" y="2273298"/>
            <a:ext cx="4232564" cy="270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6582574" y="3005664"/>
            <a:ext cx="1326203" cy="1854200"/>
            <a:chOff x="6625093" y="2983683"/>
            <a:chExt cx="1426707" cy="1994718"/>
          </a:xfrm>
        </p:grpSpPr>
        <p:pic>
          <p:nvPicPr>
            <p:cNvPr id="30" name="Picture 1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59585" t="47941" r="24504" b="6405"/>
            <a:stretch/>
          </p:blipFill>
          <p:spPr bwMode="auto">
            <a:xfrm>
              <a:off x="6720207" y="2983683"/>
              <a:ext cx="1236479" cy="1994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 l="58361" t="71887" r="23280" b="4167"/>
            <a:stretch>
              <a:fillRect/>
            </a:stretch>
          </p:blipFill>
          <p:spPr bwMode="auto">
            <a:xfrm>
              <a:off x="6625093" y="3459251"/>
              <a:ext cx="1426707" cy="1046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59152" t="51293" r="23865" b="34856"/>
            <a:stretch/>
          </p:blipFill>
          <p:spPr bwMode="auto">
            <a:xfrm>
              <a:off x="6685860" y="4373399"/>
              <a:ext cx="1321025" cy="596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Rectangle 24"/>
          <p:cNvSpPr/>
          <p:nvPr/>
        </p:nvSpPr>
        <p:spPr>
          <a:xfrm>
            <a:off x="304799" y="2829560"/>
            <a:ext cx="2489201" cy="244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/>
              <a:t>On this page you’ll see: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/>
              <a:t>Course Lessons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/>
              <a:t>Announcements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/>
              <a:t>Pending Assignments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/>
              <a:t>Discussion Forum Topics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/>
              <a:t>Your Classmates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2135" t="15836" r="23746" b="70877"/>
          <a:stretch/>
        </p:blipFill>
        <p:spPr bwMode="auto">
          <a:xfrm>
            <a:off x="3824357" y="1844261"/>
            <a:ext cx="4230537" cy="5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5624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pod51043.outlook.com/owa/service.svc/s/GetFileAttachment?id=AAMkADZiZGNiOTUxLTMxNGUtNDFmMC1iZWQ5LTI2YmZjYjMxM2IzNQBGAAAAAAAIDHYBcvTTSqOYrb1C6okoBwCAiB8ZPOw%2FQ5P2vAMVctq3AAAAAAEKAACAiB8ZPOw%2FQ5P2vAMVctq3AAAxFpxKAAABEgAQANMU%2FQdluABHvTz2LAvbt38%3D&amp;X-OWA-CANARY=1FgLpkj3LkiiKGPHXflpPt5538eFltEIdPKxEVXZGQboStndKhdFQsfWMUmErd5KXgW2UDnsKF0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43600" y="5410200"/>
            <a:ext cx="2133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>
            <a:grpSpLocks/>
          </p:cNvGrpSpPr>
          <p:nvPr/>
        </p:nvGrpSpPr>
        <p:grpSpPr>
          <a:xfrm>
            <a:off x="2983917" y="1556514"/>
            <a:ext cx="5911416" cy="5220000"/>
            <a:chOff x="9448800" y="1231900"/>
            <a:chExt cx="3256533" cy="266866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1231900"/>
              <a:ext cx="3256533" cy="266866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601200" y="1384300"/>
              <a:ext cx="2971800" cy="1600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BF0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 smtClean="0">
                <a:solidFill>
                  <a:srgbClr val="FAA014"/>
                </a:solidFill>
              </a:rPr>
              <a:t>GPP online </a:t>
            </a:r>
            <a:r>
              <a:rPr lang="en-US" sz="3600" dirty="0" smtClean="0">
                <a:solidFill>
                  <a:schemeClr val="bg1"/>
                </a:solidFill>
              </a:rPr>
              <a:t>training </a:t>
            </a:r>
            <a:r>
              <a:rPr lang="en-US" sz="3600" dirty="0" smtClean="0">
                <a:solidFill>
                  <a:srgbClr val="FFFFFF"/>
                </a:solidFill>
              </a:rPr>
              <a:t>course</a:t>
            </a:r>
            <a:endParaRPr lang="en-US" sz="3600" dirty="0" smtClean="0">
              <a:solidFill>
                <a:srgbClr val="FAA014"/>
              </a:solidFill>
              <a:ea typeface="ＭＳ Ｐゴシック" pitchFamily="34" charset="-128"/>
              <a:cs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799" y="2067560"/>
            <a:ext cx="2489201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sz="1600" dirty="0"/>
              <a:t>The start and end dates of  each lesson fall on a Tuesday</a:t>
            </a: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sz="1600" dirty="0"/>
              <a:t>Viewable lessons turn green when your mouse hovers over them</a:t>
            </a: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sz="1600" dirty="0"/>
              <a:t>Content for each lesson will be available on Tuesday morning of a lesson’s start date</a:t>
            </a: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sz="1600" dirty="0"/>
              <a:t>Return to previous lessons  as </a:t>
            </a:r>
            <a:r>
              <a:rPr lang="en-US" sz="1600" dirty="0" smtClean="0"/>
              <a:t>needed</a:t>
            </a:r>
            <a:endParaRPr lang="en-US" sz="1600" dirty="0"/>
          </a:p>
        </p:txBody>
      </p:sp>
      <p:pic>
        <p:nvPicPr>
          <p:cNvPr id="26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20125" t="12307" r="20910" b="24218"/>
          <a:stretch/>
        </p:blipFill>
        <p:spPr bwMode="auto">
          <a:xfrm>
            <a:off x="3830320" y="2418080"/>
            <a:ext cx="4216400" cy="255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22135" t="15836" r="23746" b="70877"/>
          <a:stretch/>
        </p:blipFill>
        <p:spPr bwMode="auto">
          <a:xfrm>
            <a:off x="3824357" y="1844261"/>
            <a:ext cx="4230537" cy="5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2578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BF0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68361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 smtClean="0">
                <a:solidFill>
                  <a:srgbClr val="FAA014"/>
                </a:solidFill>
              </a:rPr>
              <a:t>Who</a:t>
            </a:r>
            <a:r>
              <a:rPr lang="en-US" sz="3600" dirty="0" smtClean="0">
                <a:solidFill>
                  <a:schemeClr val="bg1"/>
                </a:solidFill>
              </a:rPr>
              <a:t> we are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1309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C:\Users\Owner\Downloads\CLI vertical 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2438400"/>
            <a:ext cx="1897521" cy="914400"/>
          </a:xfrm>
          <a:prstGeom prst="rect">
            <a:avLst/>
          </a:prstGeom>
          <a:noFill/>
        </p:spPr>
      </p:pic>
      <p:pic>
        <p:nvPicPr>
          <p:cNvPr id="12" name="Picture 11" descr="AVAC3894_GPPlogoR3BFINAL_OL062611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89" b="25291"/>
          <a:stretch/>
        </p:blipFill>
        <p:spPr>
          <a:xfrm>
            <a:off x="4038600" y="6003236"/>
            <a:ext cx="1143000" cy="778564"/>
          </a:xfrm>
          <a:prstGeom prst="rect">
            <a:avLst/>
          </a:prstGeom>
        </p:spPr>
      </p:pic>
      <p:pic>
        <p:nvPicPr>
          <p:cNvPr id="13" name="Picture 12" descr="AVAC3677_Logo-1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67000"/>
            <a:ext cx="1622731" cy="738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pod51043.outlook.com/owa/service.svc/s/GetFileAttachment?id=AAMkADZiZGNiOTUxLTMxNGUtNDFmMC1iZWQ5LTI2YmZjYjMxM2IzNQBGAAAAAAAIDHYBcvTTSqOYrb1C6okoBwCAiB8ZPOw%2FQ5P2vAMVctq3AAAAAAEKAACAiB8ZPOw%2FQ5P2vAMVctq3AAAxFpxKAAABEgAQANMU%2FQdluABHvTz2LAvbt38%3D&amp;X-OWA-CANARY=1FgLpkj3LkiiKGPHXflpPt5538eFltEIdPKxEVXZGQboStndKhdFQsfWMUmErd5KXgW2UDnsKF0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43600" y="5410200"/>
            <a:ext cx="2133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>
            <a:grpSpLocks/>
          </p:cNvGrpSpPr>
          <p:nvPr/>
        </p:nvGrpSpPr>
        <p:grpSpPr>
          <a:xfrm>
            <a:off x="2983917" y="1556514"/>
            <a:ext cx="5911416" cy="5220000"/>
            <a:chOff x="9448800" y="1231900"/>
            <a:chExt cx="3256533" cy="266866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1231900"/>
              <a:ext cx="3256533" cy="266866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601200" y="1384300"/>
              <a:ext cx="2971800" cy="1600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BF0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 smtClean="0">
                <a:solidFill>
                  <a:srgbClr val="FAA014"/>
                </a:solidFill>
              </a:rPr>
              <a:t>Lesson </a:t>
            </a:r>
            <a:r>
              <a:rPr lang="en-US" sz="3600" dirty="0" smtClean="0">
                <a:solidFill>
                  <a:schemeClr val="bg1"/>
                </a:solidFill>
              </a:rPr>
              <a:t>page</a:t>
            </a:r>
            <a:endParaRPr lang="en-US" sz="3600" dirty="0" smtClean="0">
              <a:solidFill>
                <a:srgbClr val="FAA014"/>
              </a:solidFill>
              <a:ea typeface="ＭＳ Ｐゴシック" pitchFamily="34" charset="-128"/>
              <a:cs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799" y="1750060"/>
            <a:ext cx="24892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000"/>
              </a:spcAft>
            </a:pPr>
            <a:r>
              <a:rPr lang="en-US" sz="1600" dirty="0" smtClean="0">
                <a:solidFill>
                  <a:srgbClr val="3DAEEA"/>
                </a:solidFill>
              </a:rPr>
              <a:t>Click here to view each model</a:t>
            </a:r>
            <a:endParaRPr lang="en-US" sz="1600" dirty="0">
              <a:solidFill>
                <a:srgbClr val="3DAEEA"/>
              </a:solidFill>
            </a:endParaRPr>
          </a:p>
        </p:txBody>
      </p:sp>
      <p:pic>
        <p:nvPicPr>
          <p:cNvPr id="26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20125" t="12307" r="20910" b="24218"/>
          <a:stretch/>
        </p:blipFill>
        <p:spPr bwMode="auto">
          <a:xfrm>
            <a:off x="3830320" y="2418080"/>
            <a:ext cx="4216400" cy="255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22135" t="15836" r="23746" b="70877"/>
          <a:stretch/>
        </p:blipFill>
        <p:spPr bwMode="auto">
          <a:xfrm>
            <a:off x="3824357" y="1844261"/>
            <a:ext cx="4230537" cy="5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5" cstate="print"/>
          <a:srcRect l="36742" t="33029" r="20853" b="16018"/>
          <a:stretch/>
        </p:blipFill>
        <p:spPr bwMode="auto">
          <a:xfrm>
            <a:off x="4038600" y="2407920"/>
            <a:ext cx="3804920" cy="257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47446" y="3297765"/>
            <a:ext cx="1264921" cy="127002"/>
          </a:xfrm>
          <a:prstGeom prst="rect">
            <a:avLst/>
          </a:prstGeom>
          <a:noFill/>
          <a:ln w="23495" cmpd="sng">
            <a:solidFill>
              <a:srgbClr val="3DAEE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3" idx="1"/>
            <a:endCxn id="25" idx="3"/>
          </p:cNvCxnSpPr>
          <p:nvPr/>
        </p:nvCxnSpPr>
        <p:spPr>
          <a:xfrm flipH="1" flipV="1">
            <a:off x="2794000" y="2042448"/>
            <a:ext cx="1753446" cy="1318818"/>
          </a:xfrm>
          <a:prstGeom prst="straightConnector1">
            <a:avLst/>
          </a:prstGeom>
          <a:ln>
            <a:solidFill>
              <a:srgbClr val="3DAEEA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04799" y="2596247"/>
            <a:ext cx="2743201" cy="3549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600" dirty="0"/>
              <a:t>On this page, similar to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all </a:t>
            </a:r>
            <a:r>
              <a:rPr lang="en-US" sz="1600" dirty="0"/>
              <a:t>lesson pages, you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will </a:t>
            </a:r>
            <a:r>
              <a:rPr lang="en-US" sz="1600" dirty="0"/>
              <a:t>see: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z="1600" dirty="0"/>
              <a:t>A few steps that learners must complete each week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z="1600" dirty="0"/>
              <a:t>Upload work assignments 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z="1600" dirty="0"/>
              <a:t>Announcements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z="1600" dirty="0"/>
              <a:t>Pending AND completed assignments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z="1600" dirty="0"/>
              <a:t>Discussion forum topics</a:t>
            </a:r>
          </a:p>
        </p:txBody>
      </p:sp>
    </p:spTree>
    <p:extLst>
      <p:ext uri="{BB962C8B-B14F-4D97-AF65-F5344CB8AC3E}">
        <p14:creationId xmlns:p14="http://schemas.microsoft.com/office/powerpoint/2010/main" val="2511345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>
          <a:xfrm>
            <a:off x="1802817" y="1556514"/>
            <a:ext cx="5911416" cy="5220000"/>
            <a:chOff x="9448800" y="1231900"/>
            <a:chExt cx="3256533" cy="266866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1231900"/>
              <a:ext cx="3256533" cy="266866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9601200" y="1384300"/>
              <a:ext cx="2971800" cy="16002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BF0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 smtClean="0">
                <a:solidFill>
                  <a:srgbClr val="FAA014"/>
                </a:solidFill>
              </a:rPr>
              <a:t>Lesson </a:t>
            </a:r>
            <a:r>
              <a:rPr lang="en-US" sz="3600" dirty="0" smtClean="0">
                <a:solidFill>
                  <a:schemeClr val="bg1"/>
                </a:solidFill>
              </a:rPr>
              <a:t>page</a:t>
            </a:r>
            <a:endParaRPr lang="en-US" sz="3600" dirty="0" smtClean="0">
              <a:solidFill>
                <a:srgbClr val="FAA014"/>
              </a:solidFill>
              <a:ea typeface="ＭＳ Ｐゴシック" pitchFamily="34" charset="-128"/>
              <a:cs typeface="Cambri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24167" t="22666" r="24167" b="21333"/>
          <a:stretch/>
        </p:blipFill>
        <p:spPr>
          <a:xfrm>
            <a:off x="2474896" y="1865742"/>
            <a:ext cx="4567258" cy="3099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/>
        </p:nvGrpSpPr>
        <p:grpSpPr>
          <a:xfrm>
            <a:off x="2983917" y="1556514"/>
            <a:ext cx="5911416" cy="5220000"/>
            <a:chOff x="9448800" y="1231900"/>
            <a:chExt cx="3256533" cy="266866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1231900"/>
              <a:ext cx="3256533" cy="266866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601200" y="1384300"/>
              <a:ext cx="2971800" cy="1600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" descr="C:\Users\Owner\Downloads\Screen shot 2014-08-26 at 11.22.06 PM.png"/>
          <p:cNvPicPr>
            <a:picLocks noChangeAspect="1" noChangeArrowheads="1"/>
          </p:cNvPicPr>
          <p:nvPr/>
        </p:nvPicPr>
        <p:blipFill rotWithShape="1">
          <a:blip r:embed="rId3" cstate="print"/>
          <a:srcRect l="19291" t="14660" r="15124" b="6003"/>
          <a:stretch/>
        </p:blipFill>
        <p:spPr bwMode="auto">
          <a:xfrm>
            <a:off x="3873443" y="1854200"/>
            <a:ext cx="4132364" cy="3124200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4190328" y="3098227"/>
            <a:ext cx="3549472" cy="1648283"/>
            <a:chOff x="1447800" y="3124200"/>
            <a:chExt cx="6532034" cy="3033308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59737" t="47916" r="23865" b="17709"/>
            <a:stretch>
              <a:fillRect/>
            </a:stretch>
          </p:blipFill>
          <p:spPr bwMode="auto">
            <a:xfrm>
              <a:off x="5939369" y="3124200"/>
              <a:ext cx="2040465" cy="2404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59737" t="72916" r="23865" b="7292"/>
            <a:stretch>
              <a:fillRect/>
            </a:stretch>
          </p:blipFill>
          <p:spPr bwMode="auto">
            <a:xfrm>
              <a:off x="5939368" y="3879928"/>
              <a:ext cx="2040465" cy="1384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23426" t="47917" r="46706" b="25000"/>
            <a:stretch>
              <a:fillRect/>
            </a:stretch>
          </p:blipFill>
          <p:spPr bwMode="auto">
            <a:xfrm>
              <a:off x="1447800" y="3949700"/>
              <a:ext cx="4330700" cy="2207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54" name="AutoShape 2" descr="https://pod51043.outlook.com/owa/service.svc/s/GetFileAttachment?id=AAMkADZiZGNiOTUxLTMxNGUtNDFmMC1iZWQ5LTI2YmZjYjMxM2IzNQBGAAAAAAAIDHYBcvTTSqOYrb1C6okoBwCAiB8ZPOw%2FQ5P2vAMVctq3AAAAAAEKAACAiB8ZPOw%2FQ5P2vAMVctq3AAAxFpxKAAABEgAQANMU%2FQdluABHvTz2LAvbt38%3D&amp;X-OWA-CANARY=1FgLpkj3LkiiKGPHXflpPt5538eFltEIdPKxEVXZGQboStndKhdFQsfWMUmErd5KXgW2UDnsKF0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BF0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Work</a:t>
            </a:r>
            <a:r>
              <a:rPr lang="en-US" sz="3600" dirty="0" smtClean="0">
                <a:solidFill>
                  <a:srgbClr val="FAA014"/>
                </a:solidFill>
                <a:ea typeface="ＭＳ Ｐゴシック" pitchFamily="34" charset="-128"/>
                <a:cs typeface="Cambria" pitchFamily="18" charset="0"/>
              </a:rPr>
              <a:t> </a:t>
            </a:r>
            <a:r>
              <a:rPr lang="en-US" sz="3600" b="1" dirty="0" smtClean="0">
                <a:solidFill>
                  <a:srgbClr val="FAA014"/>
                </a:solidFill>
              </a:rPr>
              <a:t>assignments</a:t>
            </a:r>
            <a:endParaRPr lang="en-US" sz="3600" dirty="0" smtClean="0">
              <a:solidFill>
                <a:srgbClr val="FAA014"/>
              </a:solidFill>
              <a:ea typeface="ＭＳ Ｐゴシック" pitchFamily="34" charset="-128"/>
              <a:cs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799" y="3070860"/>
            <a:ext cx="2489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rgbClr val="3DAEEA"/>
                </a:solidFill>
              </a:rPr>
              <a:t>Click the hyperlink to download the work assignment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4648200" y="3437465"/>
            <a:ext cx="567267" cy="127002"/>
          </a:xfrm>
          <a:prstGeom prst="rect">
            <a:avLst/>
          </a:prstGeom>
          <a:noFill/>
          <a:ln w="23495" cmpd="sng">
            <a:solidFill>
              <a:srgbClr val="3DAE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3" idx="1"/>
            <a:endCxn id="25" idx="3"/>
          </p:cNvCxnSpPr>
          <p:nvPr/>
        </p:nvCxnSpPr>
        <p:spPr>
          <a:xfrm flipH="1" flipV="1">
            <a:off x="2794000" y="3486359"/>
            <a:ext cx="1854200" cy="14607"/>
          </a:xfrm>
          <a:prstGeom prst="straightConnector1">
            <a:avLst/>
          </a:prstGeom>
          <a:ln>
            <a:solidFill>
              <a:srgbClr val="3DAEEA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991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7028" t="26042" r="66423" b="7813"/>
          <a:stretch/>
        </p:blipFill>
        <p:spPr bwMode="auto">
          <a:xfrm>
            <a:off x="5118100" y="1638300"/>
            <a:ext cx="3454400" cy="48387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740400" y="4724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DAEEA"/>
                </a:solidFill>
              </a:rPr>
              <a:t>Complete the assignment here</a:t>
            </a:r>
            <a:endParaRPr lang="en-US" dirty="0">
              <a:solidFill>
                <a:srgbClr val="3DAEE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BF0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 smtClean="0">
                <a:solidFill>
                  <a:srgbClr val="FAA014"/>
                </a:solidFill>
              </a:rPr>
              <a:t>Completing</a:t>
            </a:r>
            <a:r>
              <a:rPr lang="en-US" sz="3600" dirty="0" smtClean="0">
                <a:solidFill>
                  <a:schemeClr val="bg1"/>
                </a:solidFill>
              </a:rPr>
              <a:t> work</a:t>
            </a:r>
            <a:r>
              <a:rPr lang="en-US" sz="3600" dirty="0" smtClean="0">
                <a:solidFill>
                  <a:schemeClr val="bg1"/>
                </a:solidFill>
                <a:ea typeface="ＭＳ Ｐゴシック" pitchFamily="34" charset="-128"/>
                <a:cs typeface="Cambria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assignments</a:t>
            </a:r>
            <a:endParaRPr lang="en-US" sz="3600" dirty="0" smtClean="0">
              <a:solidFill>
                <a:schemeClr val="bg1"/>
              </a:solidFill>
              <a:ea typeface="ＭＳ Ｐゴシック" pitchFamily="34" charset="-128"/>
              <a:cs typeface="Cambria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219200" y="1828801"/>
            <a:ext cx="3543300" cy="457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Download and open in Microsoft Word</a:t>
            </a:r>
          </a:p>
        </p:txBody>
      </p:sp>
      <p:sp>
        <p:nvSpPr>
          <p:cNvPr id="12" name="Oval 11"/>
          <p:cNvSpPr/>
          <p:nvPr/>
        </p:nvSpPr>
        <p:spPr>
          <a:xfrm>
            <a:off x="609600" y="1828800"/>
            <a:ext cx="228600" cy="228600"/>
          </a:xfrm>
          <a:prstGeom prst="ellipse">
            <a:avLst/>
          </a:prstGeom>
          <a:solidFill>
            <a:schemeClr val="bg1"/>
          </a:solidFill>
          <a:ln w="76200" cmpd="sng">
            <a:solidFill>
              <a:srgbClr val="3DAE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2590800"/>
            <a:ext cx="228600" cy="228600"/>
          </a:xfrm>
          <a:prstGeom prst="ellipse">
            <a:avLst/>
          </a:prstGeom>
          <a:solidFill>
            <a:schemeClr val="bg1"/>
          </a:solidFill>
          <a:ln w="76200" cmpd="sng">
            <a:solidFill>
              <a:srgbClr val="3DAE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9600" y="3746500"/>
            <a:ext cx="228600" cy="228600"/>
          </a:xfrm>
          <a:prstGeom prst="ellipse">
            <a:avLst/>
          </a:prstGeom>
          <a:solidFill>
            <a:schemeClr val="bg1"/>
          </a:solidFill>
          <a:ln w="76200" cmpd="sng">
            <a:solidFill>
              <a:srgbClr val="3DAE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2" idx="4"/>
            <a:endCxn id="13" idx="0"/>
          </p:cNvCxnSpPr>
          <p:nvPr/>
        </p:nvCxnSpPr>
        <p:spPr>
          <a:xfrm>
            <a:off x="723900" y="2057400"/>
            <a:ext cx="0" cy="533400"/>
          </a:xfrm>
          <a:prstGeom prst="line">
            <a:avLst/>
          </a:prstGeom>
          <a:ln w="76200" cmpd="sng">
            <a:solidFill>
              <a:srgbClr val="3DAE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3" idx="4"/>
            <a:endCxn id="14" idx="0"/>
          </p:cNvCxnSpPr>
          <p:nvPr/>
        </p:nvCxnSpPr>
        <p:spPr>
          <a:xfrm>
            <a:off x="723900" y="2819400"/>
            <a:ext cx="0" cy="927100"/>
          </a:xfrm>
          <a:prstGeom prst="line">
            <a:avLst/>
          </a:prstGeom>
          <a:ln w="76200" cmpd="sng">
            <a:solidFill>
              <a:srgbClr val="3DAE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1219200" y="2514601"/>
            <a:ext cx="3543300" cy="4571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Complete the assignment with input from your colleagues when possible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219200" y="3670300"/>
            <a:ext cx="35433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Save the completed document and include CRC name in the file name (i.e. </a:t>
            </a:r>
            <a:r>
              <a:rPr lang="en-US" sz="1800" dirty="0">
                <a:solidFill>
                  <a:srgbClr val="3DAEEA"/>
                </a:solidFill>
              </a:rPr>
              <a:t>Lesson 1 Work </a:t>
            </a:r>
            <a:r>
              <a:rPr lang="en-US" sz="1800" dirty="0" err="1">
                <a:solidFill>
                  <a:srgbClr val="3DAEEA"/>
                </a:solidFill>
              </a:rPr>
              <a:t>Assignment_your</a:t>
            </a:r>
            <a:r>
              <a:rPr lang="en-US" sz="1800" dirty="0">
                <a:solidFill>
                  <a:srgbClr val="3DAEEA"/>
                </a:solidFill>
              </a:rPr>
              <a:t> </a:t>
            </a:r>
            <a:r>
              <a:rPr lang="en-US" sz="1800" dirty="0" err="1">
                <a:solidFill>
                  <a:srgbClr val="3DAEEA"/>
                </a:solidFill>
              </a:rPr>
              <a:t>name.docx</a:t>
            </a:r>
            <a:r>
              <a:rPr lang="en-US" sz="1800" dirty="0"/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pod51043.outlook.com/owa/service.svc/s/GetFileAttachment?id=AAMkADZiZGNiOTUxLTMxNGUtNDFmMC1iZWQ5LTI2YmZjYjMxM2IzNQBGAAAAAAAIDHYBcvTTSqOYrb1C6okoBwCAiB8ZPOw%2FQ5P2vAMVctq3AAAAAAEKAACAiB8ZPOw%2FQ5P2vAMVctq3AAAxFpxKAAABEgAQANMU%2FQdluABHvTz2LAvbt38%3D&amp;X-OWA-CANARY=1FgLpkj3LkiiKGPHXflpPt5538eFltEIdPKxEVXZGQboStndKhdFQsfWMUmErd5KXgW2UDnsKF0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43600" y="5410200"/>
            <a:ext cx="2133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>
            <a:grpSpLocks/>
          </p:cNvGrpSpPr>
          <p:nvPr/>
        </p:nvGrpSpPr>
        <p:grpSpPr>
          <a:xfrm>
            <a:off x="2983917" y="1556514"/>
            <a:ext cx="5911416" cy="5220000"/>
            <a:chOff x="9448800" y="1231900"/>
            <a:chExt cx="3256533" cy="266866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1231900"/>
              <a:ext cx="3256533" cy="266866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601200" y="1384300"/>
              <a:ext cx="2971800" cy="1600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BF0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 smtClean="0">
                <a:solidFill>
                  <a:srgbClr val="FAA014"/>
                </a:solidFill>
              </a:rPr>
              <a:t>Uploading</a:t>
            </a:r>
            <a:r>
              <a:rPr lang="en-US" sz="3600" dirty="0" smtClean="0">
                <a:solidFill>
                  <a:schemeClr val="bg1"/>
                </a:solidFill>
                <a:ea typeface="ＭＳ Ｐゴシック" pitchFamily="34" charset="-128"/>
                <a:cs typeface="Cambria" pitchFamily="18" charset="0"/>
              </a:rPr>
              <a:t> work </a:t>
            </a:r>
            <a:r>
              <a:rPr lang="en-US" sz="3600" dirty="0" smtClean="0">
                <a:solidFill>
                  <a:schemeClr val="bg1"/>
                </a:solidFill>
              </a:rPr>
              <a:t>assignments</a:t>
            </a:r>
            <a:endParaRPr lang="en-US" sz="3600" dirty="0" smtClean="0">
              <a:solidFill>
                <a:schemeClr val="bg1"/>
              </a:solidFill>
              <a:ea typeface="ＭＳ Ｐゴシック" pitchFamily="34" charset="-128"/>
              <a:cs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799" y="3648710"/>
            <a:ext cx="24892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rgbClr val="3DAEEA"/>
                </a:solidFill>
              </a:rPr>
              <a:t>Choose the file </a:t>
            </a:r>
            <a:r>
              <a:rPr lang="en-US" sz="1600" dirty="0" smtClean="0">
                <a:solidFill>
                  <a:srgbClr val="3DAEEA"/>
                </a:solidFill>
              </a:rPr>
              <a:t/>
            </a:r>
            <a:br>
              <a:rPr lang="en-US" sz="1600" dirty="0" smtClean="0">
                <a:solidFill>
                  <a:srgbClr val="3DAEEA"/>
                </a:solidFill>
              </a:rPr>
            </a:br>
            <a:r>
              <a:rPr lang="en-US" sz="1600" dirty="0" smtClean="0">
                <a:solidFill>
                  <a:srgbClr val="3DAEEA"/>
                </a:solidFill>
              </a:rPr>
              <a:t>(</a:t>
            </a:r>
            <a:r>
              <a:rPr lang="en-US" sz="1600" dirty="0">
                <a:solidFill>
                  <a:srgbClr val="3DAEEA"/>
                </a:solidFill>
              </a:rPr>
              <a:t>i.e. Lesson 1 Work </a:t>
            </a:r>
            <a:r>
              <a:rPr lang="en-US" sz="1600" dirty="0" err="1">
                <a:solidFill>
                  <a:srgbClr val="3DAEEA"/>
                </a:solidFill>
              </a:rPr>
              <a:t>Assignment.docx</a:t>
            </a:r>
            <a:r>
              <a:rPr lang="en-US" sz="1600" dirty="0">
                <a:solidFill>
                  <a:srgbClr val="3DAEEA"/>
                </a:solidFill>
              </a:rPr>
              <a:t>) and </a:t>
            </a:r>
            <a:r>
              <a:rPr lang="en-US" sz="1600" b="1" dirty="0" smtClean="0">
                <a:solidFill>
                  <a:srgbClr val="3DAEEA"/>
                </a:solidFill>
              </a:rPr>
              <a:t>click </a:t>
            </a:r>
            <a:r>
              <a:rPr lang="en-US" sz="1600" b="1" dirty="0">
                <a:solidFill>
                  <a:srgbClr val="3DAEEA"/>
                </a:solidFill>
              </a:rPr>
              <a:t>Upload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l="36742" t="33029" r="20853" b="16018"/>
          <a:stretch/>
        </p:blipFill>
        <p:spPr bwMode="auto">
          <a:xfrm>
            <a:off x="4038600" y="2407920"/>
            <a:ext cx="3804920" cy="257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:\Users\Owner\Downloads\Screen shot 2014-08-26 at 11.22.06 PM.png"/>
          <p:cNvPicPr>
            <a:picLocks noChangeAspect="1" noChangeArrowheads="1"/>
          </p:cNvPicPr>
          <p:nvPr/>
        </p:nvPicPr>
        <p:blipFill rotWithShape="1">
          <a:blip r:embed="rId4" cstate="print"/>
          <a:srcRect l="19291" t="14660" r="15124" b="6003"/>
          <a:stretch/>
        </p:blipFill>
        <p:spPr bwMode="auto">
          <a:xfrm>
            <a:off x="3873443" y="1854200"/>
            <a:ext cx="4132364" cy="3124200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4190328" y="3098227"/>
            <a:ext cx="3549472" cy="1620800"/>
            <a:chOff x="1447800" y="3124200"/>
            <a:chExt cx="6532034" cy="2982732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59737" t="47916" r="23865" b="17709"/>
            <a:stretch>
              <a:fillRect/>
            </a:stretch>
          </p:blipFill>
          <p:spPr bwMode="auto">
            <a:xfrm>
              <a:off x="5939369" y="3124200"/>
              <a:ext cx="2040465" cy="2404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59737" t="72916" r="23865" b="7292"/>
            <a:stretch>
              <a:fillRect/>
            </a:stretch>
          </p:blipFill>
          <p:spPr bwMode="auto">
            <a:xfrm>
              <a:off x="5939368" y="3879928"/>
              <a:ext cx="2040465" cy="1384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 l="23426" t="47917" r="46706" b="25000"/>
            <a:stretch>
              <a:fillRect/>
            </a:stretch>
          </p:blipFill>
          <p:spPr bwMode="auto">
            <a:xfrm>
              <a:off x="1447800" y="3949700"/>
              <a:ext cx="4231494" cy="215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Rectangle 2"/>
          <p:cNvSpPr/>
          <p:nvPr/>
        </p:nvSpPr>
        <p:spPr>
          <a:xfrm>
            <a:off x="4121150" y="3924300"/>
            <a:ext cx="2438400" cy="533399"/>
          </a:xfrm>
          <a:prstGeom prst="rect">
            <a:avLst/>
          </a:prstGeom>
          <a:noFill/>
          <a:ln w="23495" cmpd="sng">
            <a:solidFill>
              <a:srgbClr val="3DAE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3" idx="1"/>
            <a:endCxn id="25" idx="3"/>
          </p:cNvCxnSpPr>
          <p:nvPr/>
        </p:nvCxnSpPr>
        <p:spPr>
          <a:xfrm flipH="1" flipV="1">
            <a:off x="2794000" y="4187319"/>
            <a:ext cx="1327150" cy="3681"/>
          </a:xfrm>
          <a:prstGeom prst="straightConnector1">
            <a:avLst/>
          </a:prstGeom>
          <a:ln>
            <a:solidFill>
              <a:srgbClr val="3DAEEA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289801" y="2180165"/>
            <a:ext cx="425450" cy="131235"/>
          </a:xfrm>
          <a:prstGeom prst="rect">
            <a:avLst/>
          </a:prstGeom>
          <a:noFill/>
          <a:ln w="23495" cmpd="sng">
            <a:solidFill>
              <a:srgbClr val="3DAE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22255" t="14583" r="23865" b="8227"/>
          <a:stretch/>
        </p:blipFill>
        <p:spPr bwMode="auto">
          <a:xfrm>
            <a:off x="4064001" y="1981200"/>
            <a:ext cx="37211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5242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pod51043.outlook.com/owa/service.svc/s/GetFileAttachment?id=AAMkADZiZGNiOTUxLTMxNGUtNDFmMC1iZWQ5LTI2YmZjYjMxM2IzNQBGAAAAAAAIDHYBcvTTSqOYrb1C6okoBwCAiB8ZPOw%2FQ5P2vAMVctq3AAAAAAEKAACAiB8ZPOw%2FQ5P2vAMVctq3AAAxFpxKAAABEgAQANMU%2FQdluABHvTz2LAvbt38%3D&amp;X-OWA-CANARY=1FgLpkj3LkiiKGPHXflpPt5538eFltEIdPKxEVXZGQboStndKhdFQsfWMUmErd5KXgW2UDnsKF0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43600" y="5410200"/>
            <a:ext cx="2133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>
            <a:grpSpLocks/>
          </p:cNvGrpSpPr>
          <p:nvPr/>
        </p:nvGrpSpPr>
        <p:grpSpPr>
          <a:xfrm>
            <a:off x="2983917" y="1556514"/>
            <a:ext cx="5911416" cy="5220000"/>
            <a:chOff x="9448800" y="1231900"/>
            <a:chExt cx="3256533" cy="266866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1231900"/>
              <a:ext cx="3256533" cy="266866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601200" y="1384300"/>
              <a:ext cx="2971800" cy="1600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BF0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 smtClean="0">
                <a:solidFill>
                  <a:srgbClr val="FAA014"/>
                </a:solidFill>
              </a:rPr>
              <a:t>Uploading</a:t>
            </a:r>
            <a:r>
              <a:rPr lang="en-US" sz="3600" dirty="0" smtClean="0">
                <a:solidFill>
                  <a:schemeClr val="bg1"/>
                </a:solidFill>
                <a:ea typeface="ＭＳ Ｐゴシック" pitchFamily="34" charset="-128"/>
                <a:cs typeface="Cambria" pitchFamily="18" charset="0"/>
              </a:rPr>
              <a:t> work </a:t>
            </a:r>
            <a:r>
              <a:rPr lang="en-US" sz="3600" dirty="0" smtClean="0">
                <a:solidFill>
                  <a:schemeClr val="bg1"/>
                </a:solidFill>
              </a:rPr>
              <a:t>assignments</a:t>
            </a:r>
            <a:endParaRPr lang="en-US" sz="3600" dirty="0" smtClean="0">
              <a:solidFill>
                <a:schemeClr val="bg1"/>
              </a:solidFill>
              <a:ea typeface="ＭＳ Ｐゴシック" pitchFamily="34" charset="-128"/>
              <a:cs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799" y="3978910"/>
            <a:ext cx="2489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rgbClr val="3DAEEA"/>
                </a:solidFill>
              </a:rPr>
              <a:t>Optional</a:t>
            </a:r>
            <a:r>
              <a:rPr lang="en-US" sz="1600" dirty="0">
                <a:solidFill>
                  <a:srgbClr val="3DAEEA"/>
                </a:solidFill>
              </a:rPr>
              <a:t>: Add comments that only the instructor will </a:t>
            </a:r>
            <a:r>
              <a:rPr lang="en-US" sz="1600" dirty="0" smtClean="0">
                <a:solidFill>
                  <a:srgbClr val="3DAEEA"/>
                </a:solidFill>
              </a:rPr>
              <a:t>see</a:t>
            </a:r>
            <a:endParaRPr lang="en-US" sz="1600" dirty="0">
              <a:solidFill>
                <a:srgbClr val="3DAEEA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22255" t="14583" r="23865" b="17714"/>
          <a:stretch/>
        </p:blipFill>
        <p:spPr bwMode="auto">
          <a:xfrm>
            <a:off x="3822700" y="1995142"/>
            <a:ext cx="4222750" cy="298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22135" t="15836" r="23746" b="70877"/>
          <a:stretch/>
        </p:blipFill>
        <p:spPr bwMode="auto">
          <a:xfrm>
            <a:off x="3824357" y="1844261"/>
            <a:ext cx="4230537" cy="5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753100" y="4277784"/>
            <a:ext cx="901700" cy="300565"/>
          </a:xfrm>
          <a:prstGeom prst="rect">
            <a:avLst/>
          </a:prstGeom>
          <a:noFill/>
          <a:ln w="23495" cmpd="sng">
            <a:solidFill>
              <a:srgbClr val="3DAE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3" idx="1"/>
          </p:cNvCxnSpPr>
          <p:nvPr/>
        </p:nvCxnSpPr>
        <p:spPr>
          <a:xfrm flipH="1" flipV="1">
            <a:off x="2832100" y="4425951"/>
            <a:ext cx="2921000" cy="2116"/>
          </a:xfrm>
          <a:prstGeom prst="straightConnector1">
            <a:avLst/>
          </a:prstGeom>
          <a:ln>
            <a:solidFill>
              <a:srgbClr val="3DAEEA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894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pod51043.outlook.com/owa/service.svc/s/GetFileAttachment?id=AAMkADZiZGNiOTUxLTMxNGUtNDFmMC1iZWQ5LTI2YmZjYjMxM2IzNQBGAAAAAAAIDHYBcvTTSqOYrb1C6okoBwCAiB8ZPOw%2FQ5P2vAMVctq3AAAAAAEKAACAiB8ZPOw%2FQ5P2vAMVctq3AAAxFpxKAAABEgAQANMU%2FQdluABHvTz2LAvbt38%3D&amp;X-OWA-CANARY=1FgLpkj3LkiiKGPHXflpPt5538eFltEIdPKxEVXZGQboStndKhdFQsfWMUmErd5KXgW2UDnsKF0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43600" y="5410200"/>
            <a:ext cx="2133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>
            <a:grpSpLocks/>
          </p:cNvGrpSpPr>
          <p:nvPr/>
        </p:nvGrpSpPr>
        <p:grpSpPr>
          <a:xfrm>
            <a:off x="2983917" y="1556514"/>
            <a:ext cx="5911416" cy="5220000"/>
            <a:chOff x="9448800" y="1231900"/>
            <a:chExt cx="3256533" cy="266866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1231900"/>
              <a:ext cx="3256533" cy="266866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601200" y="1384300"/>
              <a:ext cx="2971800" cy="1600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BF0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smtClean="0">
                <a:solidFill>
                  <a:schemeClr val="bg1"/>
                </a:solidFill>
                <a:ea typeface="ＭＳ Ｐゴシック" pitchFamily="34" charset="-128"/>
                <a:cs typeface="Cambria" pitchFamily="18" charset="0"/>
              </a:rPr>
              <a:t>My </a:t>
            </a:r>
            <a:r>
              <a:rPr lang="en-US" sz="3600" b="1" dirty="0" smtClean="0">
                <a:solidFill>
                  <a:srgbClr val="FAA014"/>
                </a:solidFill>
              </a:rPr>
              <a:t>files</a:t>
            </a:r>
            <a:endParaRPr lang="en-US" sz="3600" dirty="0" smtClean="0">
              <a:solidFill>
                <a:schemeClr val="bg1"/>
              </a:solidFill>
              <a:ea typeface="ＭＳ Ｐゴシック" pitchFamily="34" charset="-128"/>
              <a:cs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1732" y="2340610"/>
            <a:ext cx="2489201" cy="3391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1600" dirty="0">
                <a:solidFill>
                  <a:srgbClr val="3DAEEA"/>
                </a:solidFill>
              </a:rPr>
              <a:t>Under the </a:t>
            </a:r>
            <a:r>
              <a:rPr lang="en-US" sz="1600" b="1" dirty="0">
                <a:solidFill>
                  <a:srgbClr val="3DAEEA"/>
                </a:solidFill>
              </a:rPr>
              <a:t>“My Files” </a:t>
            </a:r>
            <a:r>
              <a:rPr lang="en-US" sz="1600" dirty="0">
                <a:solidFill>
                  <a:srgbClr val="3DAEEA"/>
                </a:solidFill>
              </a:rPr>
              <a:t>page, you can view all of the files you have uploaded throughout </a:t>
            </a:r>
          </a:p>
          <a:p>
            <a:pPr lvl="0" algn="r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1600" dirty="0">
                <a:solidFill>
                  <a:srgbClr val="3DAEEA"/>
                </a:solidFill>
              </a:rPr>
              <a:t>the course. </a:t>
            </a:r>
            <a:r>
              <a:rPr lang="en-US" sz="1600" b="1" dirty="0">
                <a:solidFill>
                  <a:srgbClr val="3DAEEA"/>
                </a:solidFill>
              </a:rPr>
              <a:t>“Association” </a:t>
            </a:r>
            <a:r>
              <a:rPr lang="en-US" sz="1600" dirty="0">
                <a:solidFill>
                  <a:srgbClr val="3DAEEA"/>
                </a:solidFill>
              </a:rPr>
              <a:t>indicates where you uploaded the file </a:t>
            </a:r>
            <a:r>
              <a:rPr lang="en-US" sz="1600" dirty="0" smtClean="0">
                <a:solidFill>
                  <a:srgbClr val="3DAEEA"/>
                </a:solidFill>
              </a:rPr>
              <a:t>– </a:t>
            </a:r>
            <a:r>
              <a:rPr lang="en-US" sz="1600" dirty="0">
                <a:solidFill>
                  <a:srgbClr val="3DAEEA"/>
                </a:solidFill>
              </a:rPr>
              <a:t>either as a reply to a topic (GPP</a:t>
            </a:r>
          </a:p>
          <a:p>
            <a:pPr lvl="0" algn="r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1600" dirty="0">
                <a:solidFill>
                  <a:srgbClr val="3DAEEA"/>
                </a:solidFill>
              </a:rPr>
              <a:t>Discussion  </a:t>
            </a:r>
            <a:r>
              <a:rPr lang="en-US" sz="1600" dirty="0" smtClean="0">
                <a:solidFill>
                  <a:srgbClr val="3DAEEA"/>
                </a:solidFill>
              </a:rPr>
              <a:t>Forum) </a:t>
            </a:r>
            <a:r>
              <a:rPr lang="en-US" sz="1600" dirty="0">
                <a:solidFill>
                  <a:srgbClr val="3DAEEA"/>
                </a:solidFill>
              </a:rPr>
              <a:t>or as a work assignment on a lesson’s page (GPP Online Training)</a:t>
            </a:r>
          </a:p>
        </p:txBody>
      </p:sp>
      <p:pic>
        <p:nvPicPr>
          <p:cNvPr id="1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21176" t="11117" r="23605" b="16816"/>
          <a:stretch/>
        </p:blipFill>
        <p:spPr bwMode="auto">
          <a:xfrm>
            <a:off x="3826933" y="1862665"/>
            <a:ext cx="4234635" cy="310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030133" y="3947585"/>
            <a:ext cx="3691467" cy="167216"/>
          </a:xfrm>
          <a:prstGeom prst="rect">
            <a:avLst/>
          </a:prstGeom>
          <a:noFill/>
          <a:ln w="23495" cmpd="sng">
            <a:solidFill>
              <a:srgbClr val="3DAE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3" idx="1"/>
            <a:endCxn id="25" idx="3"/>
          </p:cNvCxnSpPr>
          <p:nvPr/>
        </p:nvCxnSpPr>
        <p:spPr>
          <a:xfrm flipH="1">
            <a:off x="2810933" y="4031193"/>
            <a:ext cx="1219200" cy="5266"/>
          </a:xfrm>
          <a:prstGeom prst="straightConnector1">
            <a:avLst/>
          </a:prstGeom>
          <a:ln>
            <a:solidFill>
              <a:srgbClr val="3DAEEA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684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pod51043.outlook.com/owa/service.svc/s/GetFileAttachment?id=AAMkADZiZGNiOTUxLTMxNGUtNDFmMC1iZWQ5LTI2YmZjYjMxM2IzNQBGAAAAAAAIDHYBcvTTSqOYrb1C6okoBwCAiB8ZPOw%2FQ5P2vAMVctq3AAAAAAEKAACAiB8ZPOw%2FQ5P2vAMVctq3AAAxFpxKAAABEgAQANMU%2FQdluABHvTz2LAvbt38%3D&amp;X-OWA-CANARY=1FgLpkj3LkiiKGPHXflpPt5538eFltEIdPKxEVXZGQboStndKhdFQsfWMUmErd5KXgW2UDnsKF0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43600" y="5410200"/>
            <a:ext cx="2133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>
            <a:grpSpLocks/>
          </p:cNvGrpSpPr>
          <p:nvPr/>
        </p:nvGrpSpPr>
        <p:grpSpPr>
          <a:xfrm>
            <a:off x="2983917" y="1556514"/>
            <a:ext cx="5911416" cy="5220000"/>
            <a:chOff x="9448800" y="1231900"/>
            <a:chExt cx="3256533" cy="266866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1231900"/>
              <a:ext cx="3256533" cy="266866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601200" y="1384300"/>
              <a:ext cx="2971800" cy="1600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BF0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 smtClean="0">
                <a:solidFill>
                  <a:srgbClr val="FAA014"/>
                </a:solidFill>
              </a:rPr>
              <a:t>Discussion</a:t>
            </a:r>
            <a:r>
              <a:rPr lang="en-US" sz="3600" dirty="0" smtClean="0">
                <a:solidFill>
                  <a:schemeClr val="bg1"/>
                </a:solidFill>
                <a:ea typeface="ＭＳ Ｐゴシック" pitchFamily="34" charset="-128"/>
                <a:cs typeface="Cambria" pitchFamily="18" charset="0"/>
              </a:rPr>
              <a:t> forum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799" y="2670810"/>
            <a:ext cx="2489201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US" sz="1600" dirty="0">
                <a:solidFill>
                  <a:srgbClr val="3DAEEA"/>
                </a:solidFill>
              </a:rPr>
              <a:t>From the My Learning page or GPP Online Training page, click on</a:t>
            </a:r>
          </a:p>
          <a:p>
            <a:pPr lvl="0" algn="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US" sz="1600" dirty="0">
                <a:solidFill>
                  <a:srgbClr val="3DAEEA"/>
                </a:solidFill>
              </a:rPr>
              <a:t>the discussion forum topic links to the </a:t>
            </a:r>
            <a:r>
              <a:rPr lang="en-US" sz="1600" dirty="0" smtClean="0">
                <a:solidFill>
                  <a:srgbClr val="3DAEEA"/>
                </a:solidFill>
              </a:rPr>
              <a:t>right</a:t>
            </a:r>
            <a:endParaRPr lang="en-US" sz="1600" dirty="0">
              <a:solidFill>
                <a:srgbClr val="3DAEEA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2135" t="15836" r="23746" b="70877"/>
          <a:stretch/>
        </p:blipFill>
        <p:spPr bwMode="auto">
          <a:xfrm>
            <a:off x="3824357" y="1844261"/>
            <a:ext cx="4230537" cy="5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9541" t="501" r="8110" b="1212"/>
          <a:stretch/>
        </p:blipFill>
        <p:spPr>
          <a:xfrm>
            <a:off x="3835400" y="2438399"/>
            <a:ext cx="4203700" cy="24892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48450" y="3020484"/>
            <a:ext cx="1174750" cy="681566"/>
          </a:xfrm>
          <a:prstGeom prst="rect">
            <a:avLst/>
          </a:prstGeom>
          <a:noFill/>
          <a:ln w="23495" cmpd="sng">
            <a:solidFill>
              <a:srgbClr val="3DAE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3" idx="1"/>
            <a:endCxn id="25" idx="3"/>
          </p:cNvCxnSpPr>
          <p:nvPr/>
        </p:nvCxnSpPr>
        <p:spPr>
          <a:xfrm flipH="1" flipV="1">
            <a:off x="2794000" y="3357152"/>
            <a:ext cx="3854450" cy="4115"/>
          </a:xfrm>
          <a:prstGeom prst="straightConnector1">
            <a:avLst/>
          </a:prstGeom>
          <a:ln>
            <a:solidFill>
              <a:srgbClr val="3DAEEA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49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pod51043.outlook.com/owa/service.svc/s/GetFileAttachment?id=AAMkADZiZGNiOTUxLTMxNGUtNDFmMC1iZWQ5LTI2YmZjYjMxM2IzNQBGAAAAAAAIDHYBcvTTSqOYrb1C6okoBwCAiB8ZPOw%2FQ5P2vAMVctq3AAAAAAEKAACAiB8ZPOw%2FQ5P2vAMVctq3AAAxFpxKAAABEgAQANMU%2FQdluABHvTz2LAvbt38%3D&amp;X-OWA-CANARY=1FgLpkj3LkiiKGPHXflpPt5538eFltEIdPKxEVXZGQboStndKhdFQsfWMUmErd5KXgW2UDnsKF0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43600" y="5410200"/>
            <a:ext cx="2133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>
            <a:grpSpLocks/>
          </p:cNvGrpSpPr>
          <p:nvPr/>
        </p:nvGrpSpPr>
        <p:grpSpPr>
          <a:xfrm>
            <a:off x="2983917" y="1556514"/>
            <a:ext cx="5911416" cy="5220000"/>
            <a:chOff x="9448800" y="1231900"/>
            <a:chExt cx="3256533" cy="266866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1231900"/>
              <a:ext cx="3256533" cy="266866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601200" y="1384300"/>
              <a:ext cx="2971800" cy="1600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BF0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 smtClean="0">
                <a:solidFill>
                  <a:srgbClr val="FAA014"/>
                </a:solidFill>
              </a:rPr>
              <a:t>Discussion</a:t>
            </a:r>
            <a:r>
              <a:rPr lang="en-US" sz="3600" dirty="0" smtClean="0">
                <a:solidFill>
                  <a:schemeClr val="bg1"/>
                </a:solidFill>
                <a:ea typeface="ＭＳ Ｐゴシック" pitchFamily="34" charset="-128"/>
                <a:cs typeface="Cambria" pitchFamily="18" charset="0"/>
              </a:rPr>
              <a:t> forum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799" y="3255010"/>
            <a:ext cx="24892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3DAEEA"/>
                </a:solidFill>
              </a:rPr>
              <a:t>Discussion Forum Topics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2135" t="15836" r="23746" b="70877"/>
          <a:stretch/>
        </p:blipFill>
        <p:spPr bwMode="auto">
          <a:xfrm>
            <a:off x="3824357" y="1844261"/>
            <a:ext cx="4230537" cy="5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3818900" y="2429934"/>
            <a:ext cx="4234007" cy="1350434"/>
            <a:chOff x="1602190" y="3416302"/>
            <a:chExt cx="7489021" cy="2388618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0415" t="14583" r="22026" b="52763"/>
            <a:stretch/>
          </p:blipFill>
          <p:spPr bwMode="auto">
            <a:xfrm>
              <a:off x="1602190" y="3416302"/>
              <a:ext cx="7489021" cy="2388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23026" t="78862" r="24206" b="15314"/>
            <a:stretch/>
          </p:blipFill>
          <p:spPr bwMode="auto">
            <a:xfrm>
              <a:off x="1940161" y="5280771"/>
              <a:ext cx="6872044" cy="490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2255" t="46736" r="23865" b="46875"/>
            <a:stretch/>
          </p:blipFill>
          <p:spPr bwMode="auto">
            <a:xfrm>
              <a:off x="1848988" y="4786576"/>
              <a:ext cx="7010400" cy="467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5" name="Straight Arrow Connector 14"/>
          <p:cNvCxnSpPr>
            <a:stCxn id="3" idx="1"/>
            <a:endCxn id="25" idx="3"/>
          </p:cNvCxnSpPr>
          <p:nvPr/>
        </p:nvCxnSpPr>
        <p:spPr>
          <a:xfrm flipH="1" flipV="1">
            <a:off x="2794000" y="3424287"/>
            <a:ext cx="1212850" cy="6830"/>
          </a:xfrm>
          <a:prstGeom prst="straightConnector1">
            <a:avLst/>
          </a:prstGeom>
          <a:ln>
            <a:solidFill>
              <a:srgbClr val="3DAEEA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006850" y="3162300"/>
            <a:ext cx="1174750" cy="537634"/>
          </a:xfrm>
          <a:prstGeom prst="rect">
            <a:avLst/>
          </a:prstGeom>
          <a:noFill/>
          <a:ln w="23495" cmpd="sng">
            <a:solidFill>
              <a:srgbClr val="3DAE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4799" y="4283710"/>
            <a:ext cx="24892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US" sz="1600" dirty="0"/>
              <a:t>Click on a discussion forum topic that you want to participate </a:t>
            </a:r>
            <a:r>
              <a:rPr lang="en-US" sz="1600" dirty="0" smtClean="0"/>
              <a:t>in </a:t>
            </a:r>
            <a:r>
              <a:rPr lang="en-US" sz="1600" dirty="0"/>
              <a:t>(i.e. Lesson 1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96084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pod51043.outlook.com/owa/service.svc/s/GetFileAttachment?id=AAMkADZiZGNiOTUxLTMxNGUtNDFmMC1iZWQ5LTI2YmZjYjMxM2IzNQBGAAAAAAAIDHYBcvTTSqOYrb1C6okoBwCAiB8ZPOw%2FQ5P2vAMVctq3AAAAAAEKAACAiB8ZPOw%2FQ5P2vAMVctq3AAAxFpxKAAABEgAQANMU%2FQdluABHvTz2LAvbt38%3D&amp;X-OWA-CANARY=1FgLpkj3LkiiKGPHXflpPt5538eFltEIdPKxEVXZGQboStndKhdFQsfWMUmErd5KXgW2UDnsKF0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43600" y="5410200"/>
            <a:ext cx="2133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>
            <a:grpSpLocks/>
          </p:cNvGrpSpPr>
          <p:nvPr/>
        </p:nvGrpSpPr>
        <p:grpSpPr>
          <a:xfrm>
            <a:off x="2983917" y="1556514"/>
            <a:ext cx="5911416" cy="5220000"/>
            <a:chOff x="9448800" y="1231900"/>
            <a:chExt cx="3256533" cy="266866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1231900"/>
              <a:ext cx="3256533" cy="266866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601200" y="1384300"/>
              <a:ext cx="2971800" cy="1600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BF0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Discussion</a:t>
            </a:r>
            <a:r>
              <a:rPr lang="en-US" sz="3600" dirty="0" smtClean="0">
                <a:solidFill>
                  <a:schemeClr val="bg1"/>
                </a:solidFill>
                <a:ea typeface="ＭＳ Ｐゴシック" pitchFamily="34" charset="-128"/>
                <a:cs typeface="Cambria" pitchFamily="18" charset="0"/>
              </a:rPr>
              <a:t> forum - </a:t>
            </a:r>
            <a:r>
              <a:rPr lang="en-US" sz="3600" b="1" dirty="0" smtClean="0">
                <a:solidFill>
                  <a:srgbClr val="FAA014"/>
                </a:solidFill>
                <a:ea typeface="ＭＳ Ｐゴシック" pitchFamily="34" charset="-128"/>
                <a:cs typeface="Cambria" pitchFamily="18" charset="0"/>
              </a:rPr>
              <a:t>Topics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2135" t="15836" r="23746" b="70877"/>
          <a:stretch/>
        </p:blipFill>
        <p:spPr bwMode="auto">
          <a:xfrm>
            <a:off x="3824357" y="1844261"/>
            <a:ext cx="4230537" cy="5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3826932" y="2413000"/>
            <a:ext cx="4224867" cy="2561167"/>
            <a:chOff x="3826932" y="2413000"/>
            <a:chExt cx="4224867" cy="2561167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0459" t="16667" r="19929" b="19058"/>
            <a:stretch/>
          </p:blipFill>
          <p:spPr bwMode="auto">
            <a:xfrm>
              <a:off x="3826932" y="2413000"/>
              <a:ext cx="4224867" cy="2561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4495800" y="3771900"/>
              <a:ext cx="3166533" cy="190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495800" y="4411133"/>
              <a:ext cx="3166533" cy="4614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304799" y="3667760"/>
            <a:ext cx="24892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rgbClr val="3DAEEA"/>
                </a:solidFill>
              </a:rPr>
              <a:t>Reply</a:t>
            </a:r>
            <a:endParaRPr lang="en-US" sz="1600" dirty="0">
              <a:solidFill>
                <a:srgbClr val="3DAEEA"/>
              </a:solidFill>
            </a:endParaRPr>
          </a:p>
        </p:txBody>
      </p:sp>
      <p:cxnSp>
        <p:nvCxnSpPr>
          <p:cNvPr id="32" name="Straight Arrow Connector 31"/>
          <p:cNvCxnSpPr>
            <a:endCxn id="31" idx="3"/>
          </p:cNvCxnSpPr>
          <p:nvPr/>
        </p:nvCxnSpPr>
        <p:spPr>
          <a:xfrm flipH="1" flipV="1">
            <a:off x="2794000" y="3837037"/>
            <a:ext cx="1212850" cy="4713"/>
          </a:xfrm>
          <a:prstGeom prst="straightConnector1">
            <a:avLst/>
          </a:prstGeom>
          <a:ln>
            <a:solidFill>
              <a:srgbClr val="3DAEEA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53932" y="3199977"/>
            <a:ext cx="488950" cy="18466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" b="1" dirty="0" smtClean="0">
                <a:latin typeface="Verdana"/>
                <a:cs typeface="Verdana"/>
              </a:rPr>
              <a:t>Admin</a:t>
            </a:r>
            <a:endParaRPr lang="en-US" sz="600" b="1" dirty="0">
              <a:latin typeface="Verdana"/>
              <a:cs typeface="Verdan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799" y="2918460"/>
            <a:ext cx="24892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rgbClr val="3DAEEA"/>
                </a:solidFill>
              </a:rPr>
              <a:t>Discussion Forum Question</a:t>
            </a:r>
          </a:p>
        </p:txBody>
      </p:sp>
      <p:cxnSp>
        <p:nvCxnSpPr>
          <p:cNvPr id="15" name="Straight Arrow Connector 14"/>
          <p:cNvCxnSpPr>
            <a:endCxn id="25" idx="3"/>
          </p:cNvCxnSpPr>
          <p:nvPr/>
        </p:nvCxnSpPr>
        <p:spPr>
          <a:xfrm flipH="1">
            <a:off x="2794000" y="3206750"/>
            <a:ext cx="1206500" cy="4098"/>
          </a:xfrm>
          <a:prstGeom prst="straightConnector1">
            <a:avLst/>
          </a:prstGeom>
          <a:ln>
            <a:solidFill>
              <a:srgbClr val="3DAEEA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953932" y="3966211"/>
            <a:ext cx="488950" cy="18466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" b="1" dirty="0" smtClean="0">
                <a:latin typeface="Verdana"/>
                <a:cs typeface="Verdana"/>
              </a:rPr>
              <a:t>Reply</a:t>
            </a:r>
            <a:endParaRPr lang="en-US" sz="600" b="1" dirty="0">
              <a:latin typeface="Verdana"/>
              <a:cs typeface="Verdana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953932" y="4588511"/>
            <a:ext cx="488950" cy="18466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" b="1" dirty="0" smtClean="0">
                <a:latin typeface="Verdana"/>
                <a:cs typeface="Verdana"/>
              </a:rPr>
              <a:t>Admin</a:t>
            </a:r>
            <a:endParaRPr lang="en-US" sz="600" b="1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31766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09800"/>
            <a:ext cx="6553200" cy="453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81000" y="24384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Good Participatory Practice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6477000" cy="167640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5600" dirty="0" smtClean="0">
                <a:solidFill>
                  <a:srgbClr val="FAA014"/>
                </a:solidFill>
              </a:rPr>
              <a:t>Online Training</a:t>
            </a:r>
            <a:endParaRPr lang="en-US" sz="2000" dirty="0" smtClean="0">
              <a:solidFill>
                <a:srgbClr val="000000"/>
              </a:solidFill>
            </a:endParaRPr>
          </a:p>
          <a:p>
            <a:pPr algn="l"/>
            <a:r>
              <a:rPr lang="en-US" sz="2000" dirty="0" smtClean="0">
                <a:solidFill>
                  <a:schemeClr val="tx2"/>
                </a:solidFill>
              </a:rPr>
              <a:t>A</a:t>
            </a:r>
            <a:r>
              <a:rPr lang="en-US" sz="2000" b="0" dirty="0" smtClean="0">
                <a:solidFill>
                  <a:schemeClr val="tx2"/>
                </a:solidFill>
              </a:rPr>
              <a:t> hands-on course that brings the </a:t>
            </a:r>
            <a:r>
              <a:rPr lang="en-US" sz="2000" b="0" i="1" dirty="0" smtClean="0">
                <a:solidFill>
                  <a:schemeClr val="tx2"/>
                </a:solidFill>
              </a:rPr>
              <a:t>GPP Guidelines</a:t>
            </a:r>
            <a:r>
              <a:rPr lang="en-US" sz="2000" b="0" dirty="0" smtClean="0">
                <a:solidFill>
                  <a:schemeClr val="tx2"/>
                </a:solidFill>
              </a:rPr>
              <a:t> to life.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95600" y="152400"/>
            <a:ext cx="3657600" cy="1905000"/>
          </a:xfrm>
          <a:prstGeom prst="rect">
            <a:avLst/>
          </a:prstGeom>
          <a:solidFill>
            <a:srgbClr val="9CD5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6705600" y="152400"/>
            <a:ext cx="2438400" cy="1905000"/>
          </a:xfrm>
          <a:prstGeom prst="rect">
            <a:avLst/>
          </a:prstGeom>
          <a:solidFill>
            <a:srgbClr val="DAF0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705600" y="2209800"/>
            <a:ext cx="2438400" cy="2514600"/>
          </a:xfrm>
          <a:prstGeom prst="rect">
            <a:avLst/>
          </a:prstGeom>
          <a:solidFill>
            <a:srgbClr val="9CD5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0" y="152400"/>
            <a:ext cx="762000" cy="1905000"/>
          </a:xfrm>
          <a:prstGeom prst="rect">
            <a:avLst/>
          </a:prstGeom>
          <a:solidFill>
            <a:srgbClr val="BF0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705600" y="4876800"/>
            <a:ext cx="2438400" cy="1868999"/>
          </a:xfrm>
          <a:prstGeom prst="rect">
            <a:avLst/>
          </a:prstGeom>
          <a:solidFill>
            <a:srgbClr val="3DAE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914400" y="152400"/>
            <a:ext cx="1828800" cy="1905000"/>
          </a:xfrm>
          <a:prstGeom prst="rect">
            <a:avLst/>
          </a:prstGeom>
          <a:solidFill>
            <a:srgbClr val="3DAE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pod51043.outlook.com/owa/service.svc/s/GetFileAttachment?id=AAMkADZiZGNiOTUxLTMxNGUtNDFmMC1iZWQ5LTI2YmZjYjMxM2IzNQBGAAAAAAAIDHYBcvTTSqOYrb1C6okoBwCAiB8ZPOw%2FQ5P2vAMVctq3AAAAAAEKAACAiB8ZPOw%2FQ5P2vAMVctq3AAAxFpxKAAABEgAQANMU%2FQdluABHvTz2LAvbt38%3D&amp;X-OWA-CANARY=1FgLpkj3LkiiKGPHXflpPt5538eFltEIdPKxEVXZGQboStndKhdFQsfWMUmErd5KXgW2UDnsKF0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43600" y="5410200"/>
            <a:ext cx="2133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>
            <a:grpSpLocks/>
          </p:cNvGrpSpPr>
          <p:nvPr/>
        </p:nvGrpSpPr>
        <p:grpSpPr>
          <a:xfrm>
            <a:off x="2983917" y="1556514"/>
            <a:ext cx="5911416" cy="5220000"/>
            <a:chOff x="9448800" y="1231900"/>
            <a:chExt cx="3256533" cy="266866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1231900"/>
              <a:ext cx="3256533" cy="266866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601200" y="1384300"/>
              <a:ext cx="2971800" cy="1600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BF0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Discussion</a:t>
            </a:r>
            <a:r>
              <a:rPr lang="en-US" sz="3600" dirty="0" smtClean="0">
                <a:solidFill>
                  <a:schemeClr val="bg1"/>
                </a:solidFill>
                <a:ea typeface="ＭＳ Ｐゴシック" pitchFamily="34" charset="-128"/>
                <a:cs typeface="Cambria" pitchFamily="18" charset="0"/>
              </a:rPr>
              <a:t> forum – </a:t>
            </a:r>
            <a:r>
              <a:rPr lang="en-US" sz="3600" b="1" dirty="0" smtClean="0">
                <a:solidFill>
                  <a:srgbClr val="FAA014"/>
                </a:solidFill>
                <a:ea typeface="ＭＳ Ｐゴシック" pitchFamily="34" charset="-128"/>
                <a:cs typeface="Cambria" pitchFamily="18" charset="0"/>
              </a:rPr>
              <a:t>Topic Replies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2135" t="15836" r="23746" b="70877"/>
          <a:stretch/>
        </p:blipFill>
        <p:spPr bwMode="auto">
          <a:xfrm>
            <a:off x="3824357" y="1844261"/>
            <a:ext cx="4230537" cy="5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304799" y="3090332"/>
            <a:ext cx="2489201" cy="285750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/>
            <a:r>
              <a:rPr lang="en-US" sz="1600" dirty="0">
                <a:solidFill>
                  <a:srgbClr val="3DAEEA"/>
                </a:solidFill>
              </a:rPr>
              <a:t>Participate in the discussion by entering your reply and clicking submit. </a:t>
            </a:r>
            <a:endParaRPr lang="en-US" sz="1600" dirty="0" smtClean="0">
              <a:solidFill>
                <a:srgbClr val="3DAEEA"/>
              </a:solidFill>
            </a:endParaRPr>
          </a:p>
          <a:p>
            <a:pPr algn="r"/>
            <a:endParaRPr lang="en-US" sz="1600" dirty="0">
              <a:solidFill>
                <a:srgbClr val="3DAEEA"/>
              </a:solidFill>
            </a:endParaRPr>
          </a:p>
          <a:p>
            <a:pPr algn="r"/>
            <a:r>
              <a:rPr lang="en-US" sz="1600" dirty="0">
                <a:solidFill>
                  <a:srgbClr val="3DAEEA"/>
                </a:solidFill>
              </a:rPr>
              <a:t>Optional: Add a </a:t>
            </a:r>
            <a:r>
              <a:rPr lang="en-US" sz="1600" dirty="0" smtClean="0">
                <a:solidFill>
                  <a:srgbClr val="3DAEEA"/>
                </a:solidFill>
              </a:rPr>
              <a:t/>
            </a:r>
            <a:br>
              <a:rPr lang="en-US" sz="1600" dirty="0" smtClean="0">
                <a:solidFill>
                  <a:srgbClr val="3DAEEA"/>
                </a:solidFill>
              </a:rPr>
            </a:br>
            <a:r>
              <a:rPr lang="en-US" sz="1600" dirty="0" smtClean="0">
                <a:solidFill>
                  <a:srgbClr val="3DAEEA"/>
                </a:solidFill>
              </a:rPr>
              <a:t>URL </a:t>
            </a:r>
            <a:r>
              <a:rPr lang="en-US" sz="1600" dirty="0">
                <a:solidFill>
                  <a:srgbClr val="3DAEEA"/>
                </a:solidFill>
              </a:rPr>
              <a:t>link, image, </a:t>
            </a:r>
            <a:r>
              <a:rPr lang="en-US" sz="1600" dirty="0" smtClean="0">
                <a:solidFill>
                  <a:srgbClr val="3DAEEA"/>
                </a:solidFill>
              </a:rPr>
              <a:t/>
            </a:r>
            <a:br>
              <a:rPr lang="en-US" sz="1600" dirty="0" smtClean="0">
                <a:solidFill>
                  <a:srgbClr val="3DAEEA"/>
                </a:solidFill>
              </a:rPr>
            </a:br>
            <a:r>
              <a:rPr lang="en-US" sz="1600" dirty="0" smtClean="0">
                <a:solidFill>
                  <a:srgbClr val="3DAEEA"/>
                </a:solidFill>
              </a:rPr>
              <a:t>or </a:t>
            </a:r>
            <a:r>
              <a:rPr lang="en-US" sz="1600" dirty="0">
                <a:solidFill>
                  <a:srgbClr val="3DAEEA"/>
                </a:solidFill>
              </a:rPr>
              <a:t>document to </a:t>
            </a:r>
            <a:r>
              <a:rPr lang="en-US" sz="1600" dirty="0" smtClean="0">
                <a:solidFill>
                  <a:srgbClr val="3DAEEA"/>
                </a:solidFill>
              </a:rPr>
              <a:t/>
            </a:r>
            <a:br>
              <a:rPr lang="en-US" sz="1600" dirty="0" smtClean="0">
                <a:solidFill>
                  <a:srgbClr val="3DAEEA"/>
                </a:solidFill>
              </a:rPr>
            </a:br>
            <a:r>
              <a:rPr lang="en-US" sz="1600" dirty="0" smtClean="0">
                <a:solidFill>
                  <a:srgbClr val="3DAEEA"/>
                </a:solidFill>
              </a:rPr>
              <a:t>your reply</a:t>
            </a:r>
            <a:endParaRPr lang="en-US" sz="1600" dirty="0">
              <a:solidFill>
                <a:srgbClr val="3DAEEA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19317" t="16822" r="19938" b="18385"/>
          <a:stretch/>
        </p:blipFill>
        <p:spPr bwMode="auto">
          <a:xfrm>
            <a:off x="3822700" y="2423174"/>
            <a:ext cx="4229100" cy="253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Straight Arrow Connector 31"/>
          <p:cNvCxnSpPr/>
          <p:nvPr/>
        </p:nvCxnSpPr>
        <p:spPr>
          <a:xfrm flipH="1">
            <a:off x="2794000" y="3868787"/>
            <a:ext cx="1422400" cy="1262013"/>
          </a:xfrm>
          <a:prstGeom prst="straightConnector1">
            <a:avLst/>
          </a:prstGeom>
          <a:ln>
            <a:solidFill>
              <a:srgbClr val="3DAEEA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794000" y="3249931"/>
            <a:ext cx="1435100" cy="1269"/>
          </a:xfrm>
          <a:prstGeom prst="straightConnector1">
            <a:avLst/>
          </a:prstGeom>
          <a:ln>
            <a:solidFill>
              <a:srgbClr val="3DAEEA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55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pod51043.outlook.com/owa/service.svc/s/GetFileAttachment?id=AAMkADZiZGNiOTUxLTMxNGUtNDFmMC1iZWQ5LTI2YmZjYjMxM2IzNQBGAAAAAAAIDHYBcvTTSqOYrb1C6okoBwCAiB8ZPOw%2FQ5P2vAMVctq3AAAAAAEKAACAiB8ZPOw%2FQ5P2vAMVctq3AAAxFpxKAAABEgAQANMU%2FQdluABHvTz2LAvbt38%3D&amp;X-OWA-CANARY=1FgLpkj3LkiiKGPHXflpPt5538eFltEIdPKxEVXZGQboStndKhdFQsfWMUmErd5KXgW2UDnsKF0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43600" y="5410200"/>
            <a:ext cx="2133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>
            <a:grpSpLocks/>
          </p:cNvGrpSpPr>
          <p:nvPr/>
        </p:nvGrpSpPr>
        <p:grpSpPr>
          <a:xfrm>
            <a:off x="2983917" y="1556514"/>
            <a:ext cx="5911416" cy="5220000"/>
            <a:chOff x="9448800" y="1231900"/>
            <a:chExt cx="3256533" cy="266866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1231900"/>
              <a:ext cx="3256533" cy="266866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601200" y="1384300"/>
              <a:ext cx="2971800" cy="1600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BF0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smtClean="0">
                <a:solidFill>
                  <a:schemeClr val="bg1"/>
                </a:solidFill>
                <a:ea typeface="ＭＳ Ｐゴシック" pitchFamily="34" charset="-128"/>
                <a:cs typeface="Cambria" pitchFamily="18" charset="0"/>
              </a:rPr>
              <a:t>Log </a:t>
            </a:r>
            <a:r>
              <a:rPr lang="en-US" sz="3600" b="1" dirty="0" smtClean="0">
                <a:solidFill>
                  <a:schemeClr val="accent1"/>
                </a:solidFill>
                <a:ea typeface="ＭＳ Ｐゴシック" pitchFamily="34" charset="-128"/>
                <a:cs typeface="Cambria" pitchFamily="18" charset="0"/>
              </a:rPr>
              <a:t>Out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19317" t="16822" r="19938" b="18385"/>
          <a:stretch/>
        </p:blipFill>
        <p:spPr bwMode="auto">
          <a:xfrm>
            <a:off x="3822700" y="2423174"/>
            <a:ext cx="4229100" cy="253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21084" t="11254" r="22109" b="76002"/>
          <a:stretch/>
        </p:blipFill>
        <p:spPr bwMode="auto">
          <a:xfrm>
            <a:off x="3822700" y="1860551"/>
            <a:ext cx="4229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304799" y="3255010"/>
            <a:ext cx="24892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rgbClr val="3DAEEA"/>
                </a:solidFill>
              </a:rPr>
              <a:t>To log out</a:t>
            </a:r>
            <a:endParaRPr lang="en-US" sz="1600" dirty="0">
              <a:solidFill>
                <a:srgbClr val="3DAEEA"/>
              </a:solidFill>
            </a:endParaRPr>
          </a:p>
        </p:txBody>
      </p:sp>
      <p:cxnSp>
        <p:nvCxnSpPr>
          <p:cNvPr id="23" name="Straight Arrow Connector 22"/>
          <p:cNvCxnSpPr>
            <a:stCxn id="24" idx="1"/>
            <a:endCxn id="22" idx="3"/>
          </p:cNvCxnSpPr>
          <p:nvPr/>
        </p:nvCxnSpPr>
        <p:spPr>
          <a:xfrm flipH="1">
            <a:off x="2794000" y="2078567"/>
            <a:ext cx="4324350" cy="1345720"/>
          </a:xfrm>
          <a:prstGeom prst="straightConnector1">
            <a:avLst/>
          </a:prstGeom>
          <a:ln>
            <a:solidFill>
              <a:srgbClr val="3DAEEA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118350" y="1809750"/>
            <a:ext cx="806450" cy="537634"/>
          </a:xfrm>
          <a:prstGeom prst="rect">
            <a:avLst/>
          </a:prstGeom>
          <a:noFill/>
          <a:ln w="23495" cmpd="sng">
            <a:solidFill>
              <a:srgbClr val="3DAE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83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eep-calm-and-ask-questions-9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5" r="-2555" b="5371"/>
          <a:stretch/>
        </p:blipFill>
        <p:spPr>
          <a:xfrm>
            <a:off x="0" y="-2254"/>
            <a:ext cx="9144000" cy="6860254"/>
          </a:xfrm>
          <a:prstGeom prst="rect">
            <a:avLst/>
          </a:prstGeom>
          <a:solidFill>
            <a:srgbClr val="AF010A"/>
          </a:solidFill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5301"/>
            <a:ext cx="8229600" cy="3949699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Email </a:t>
            </a:r>
            <a:r>
              <a:rPr lang="en-US" b="1" dirty="0" smtClean="0"/>
              <a:t>Anne</a:t>
            </a:r>
            <a:r>
              <a:rPr lang="en-US" dirty="0" smtClean="0"/>
              <a:t> and </a:t>
            </a:r>
            <a:r>
              <a:rPr lang="en-US" b="1" dirty="0" smtClean="0"/>
              <a:t>Jessica</a:t>
            </a:r>
            <a:r>
              <a:rPr lang="en-US" dirty="0" smtClean="0"/>
              <a:t> anytime at:</a:t>
            </a:r>
          </a:p>
          <a:p>
            <a:pPr marL="0" indent="0" algn="ctr">
              <a:buNone/>
            </a:pPr>
            <a:r>
              <a:rPr lang="en-US" dirty="0" err="1" smtClean="0"/>
              <a:t>gpponlinecourse</a:t>
            </a:r>
            <a:r>
              <a:rPr lang="en-US" dirty="0" err="1" smtClean="0"/>
              <a:t>@avac.org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BF0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 smtClean="0">
                <a:solidFill>
                  <a:srgbClr val="FAA014"/>
                </a:solidFill>
                <a:ea typeface="ＭＳ Ｐゴシック" pitchFamily="34" charset="-128"/>
                <a:cs typeface="Cambria" pitchFamily="18" charset="0"/>
              </a:rPr>
              <a:t>Contact</a:t>
            </a:r>
            <a:r>
              <a:rPr lang="en-US" sz="3600" dirty="0" smtClean="0">
                <a:solidFill>
                  <a:schemeClr val="bg1"/>
                </a:solidFill>
                <a:ea typeface="ＭＳ Ｐゴシック" pitchFamily="34" charset="-128"/>
                <a:cs typeface="Cambria" pitchFamily="18" charset="0"/>
              </a:rPr>
              <a:t> us</a:t>
            </a:r>
            <a:endParaRPr lang="en-US" sz="3600" b="1" dirty="0" smtClean="0">
              <a:solidFill>
                <a:schemeClr val="accent1"/>
              </a:solidFill>
              <a:ea typeface="ＭＳ Ｐゴシック" pitchFamily="34" charset="-128"/>
              <a:cs typeface="Cambria" pitchFamily="18" charset="0"/>
            </a:endParaRPr>
          </a:p>
        </p:txBody>
      </p:sp>
      <p:pic>
        <p:nvPicPr>
          <p:cNvPr id="9" name="Picture 8" descr="contact_us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0" y="5006662"/>
            <a:ext cx="2413000" cy="694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PP-Guidelines-BOO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4" t="4565" r="8004" b="11443"/>
          <a:stretch/>
        </p:blipFill>
        <p:spPr>
          <a:xfrm>
            <a:off x="-7101" y="758952"/>
            <a:ext cx="9144000" cy="60990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BF0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600" dirty="0" smtClean="0">
                <a:solidFill>
                  <a:schemeClr val="bg1"/>
                </a:solidFill>
                <a:ea typeface="ＭＳ Ｐゴシック" pitchFamily="34" charset="-128"/>
                <a:cs typeface="Cambria" pitchFamily="18" charset="0"/>
              </a:rPr>
              <a:t>GPP Guidelines: Second Edition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GB" sz="3000" b="1" dirty="0" smtClean="0">
              <a:latin typeface="Arial Narrow" pitchFamily="34" charset="0"/>
              <a:ea typeface="ＭＳ Ｐゴシック" pitchFamily="34" charset="-128"/>
              <a:cs typeface="Arial Narrow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en-GB" sz="3000" b="1" dirty="0" smtClean="0"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	</a:t>
            </a:r>
            <a:endParaRPr lang="en-GB" sz="3000" dirty="0" smtClean="0">
              <a:latin typeface="Arial Narrow" pitchFamily="34" charset="0"/>
              <a:ea typeface="ＭＳ Ｐゴシック" pitchFamily="34" charset="-128"/>
              <a:cs typeface="Arial Narrow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GB" sz="3000" dirty="0" smtClean="0">
              <a:latin typeface="Arial Narrow" pitchFamily="34" charset="0"/>
              <a:ea typeface="ＭＳ Ｐゴシック" pitchFamily="34" charset="-128"/>
              <a:cs typeface="Arial Narrow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sz="3000" dirty="0" smtClean="0">
              <a:latin typeface="Arial Narrow" pitchFamily="34" charset="0"/>
              <a:ea typeface="ＭＳ Ｐゴシック" pitchFamily="34" charset="-128"/>
              <a:cs typeface="Arial Narrow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BF0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>
                <a:solidFill>
                  <a:srgbClr val="FFFFFF"/>
                </a:solidFill>
              </a:rPr>
              <a:t>What are the course’s </a:t>
            </a:r>
            <a:r>
              <a:rPr lang="en-US" sz="3200" b="1" dirty="0">
                <a:solidFill>
                  <a:srgbClr val="FAA014"/>
                </a:solidFill>
              </a:rPr>
              <a:t>objectives</a:t>
            </a:r>
            <a:r>
              <a:rPr lang="en-US" sz="3200" dirty="0">
                <a:solidFill>
                  <a:srgbClr val="FFFFFF"/>
                </a:solidFill>
              </a:rPr>
              <a:t>?</a:t>
            </a:r>
            <a:endParaRPr lang="en-US" sz="3000" dirty="0" smtClean="0">
              <a:solidFill>
                <a:schemeClr val="bg1"/>
              </a:solidFill>
              <a:ea typeface="ＭＳ Ｐゴシック" pitchFamily="34" charset="-128"/>
              <a:cs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905000"/>
            <a:ext cx="7315200" cy="1066800"/>
          </a:xfrm>
        </p:spPr>
        <p:txBody>
          <a:bodyPr>
            <a:normAutofit/>
          </a:bodyPr>
          <a:lstStyle/>
          <a:p>
            <a:pPr marL="0" lvl="0" indent="0">
              <a:buClr>
                <a:srgbClr val="D16349"/>
              </a:buClr>
              <a:buNone/>
            </a:pPr>
            <a:r>
              <a:rPr lang="en-US" sz="2000" dirty="0" smtClean="0"/>
              <a:t>Strengthen knowledge of  the GPP Guidelines, including the GPP principles, 16 topic areas, and key </a:t>
            </a:r>
            <a:r>
              <a:rPr lang="en-US" sz="2000" dirty="0"/>
              <a:t>participatory practices throughout the trial </a:t>
            </a:r>
            <a:r>
              <a:rPr lang="en-US" sz="2000" dirty="0" smtClean="0"/>
              <a:t>lifecycle</a:t>
            </a:r>
          </a:p>
        </p:txBody>
      </p:sp>
      <p:sp>
        <p:nvSpPr>
          <p:cNvPr id="8" name="Oval 7"/>
          <p:cNvSpPr/>
          <p:nvPr/>
        </p:nvSpPr>
        <p:spPr>
          <a:xfrm>
            <a:off x="609600" y="1981200"/>
            <a:ext cx="228600" cy="228600"/>
          </a:xfrm>
          <a:prstGeom prst="ellipse">
            <a:avLst/>
          </a:prstGeom>
          <a:solidFill>
            <a:schemeClr val="bg1"/>
          </a:solidFill>
          <a:ln w="76200" cmpd="sng">
            <a:solidFill>
              <a:srgbClr val="3DAE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3352800"/>
            <a:ext cx="228600" cy="228600"/>
          </a:xfrm>
          <a:prstGeom prst="ellipse">
            <a:avLst/>
          </a:prstGeom>
          <a:solidFill>
            <a:schemeClr val="bg1"/>
          </a:solidFill>
          <a:ln w="76200" cmpd="sng">
            <a:solidFill>
              <a:srgbClr val="3DAE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9600" y="4419600"/>
            <a:ext cx="228600" cy="228600"/>
          </a:xfrm>
          <a:prstGeom prst="ellipse">
            <a:avLst/>
          </a:prstGeom>
          <a:solidFill>
            <a:schemeClr val="bg1"/>
          </a:solidFill>
          <a:ln w="76200" cmpd="sng">
            <a:solidFill>
              <a:srgbClr val="3DAE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9600" y="5410200"/>
            <a:ext cx="228600" cy="228600"/>
          </a:xfrm>
          <a:prstGeom prst="ellipse">
            <a:avLst/>
          </a:prstGeom>
          <a:solidFill>
            <a:schemeClr val="bg1"/>
          </a:solidFill>
          <a:ln w="76200" cmpd="sng">
            <a:solidFill>
              <a:srgbClr val="3DAE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8" idx="4"/>
            <a:endCxn id="13" idx="0"/>
          </p:cNvCxnSpPr>
          <p:nvPr/>
        </p:nvCxnSpPr>
        <p:spPr>
          <a:xfrm>
            <a:off x="723900" y="2209800"/>
            <a:ext cx="0" cy="1143000"/>
          </a:xfrm>
          <a:prstGeom prst="line">
            <a:avLst/>
          </a:prstGeom>
          <a:ln w="76200" cmpd="sng">
            <a:solidFill>
              <a:srgbClr val="3DAE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4"/>
            <a:endCxn id="14" idx="0"/>
          </p:cNvCxnSpPr>
          <p:nvPr/>
        </p:nvCxnSpPr>
        <p:spPr>
          <a:xfrm>
            <a:off x="723900" y="3581400"/>
            <a:ext cx="0" cy="838200"/>
          </a:xfrm>
          <a:prstGeom prst="line">
            <a:avLst/>
          </a:prstGeom>
          <a:ln w="76200" cmpd="sng">
            <a:solidFill>
              <a:srgbClr val="3DAE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4" idx="4"/>
            <a:endCxn id="15" idx="0"/>
          </p:cNvCxnSpPr>
          <p:nvPr/>
        </p:nvCxnSpPr>
        <p:spPr>
          <a:xfrm>
            <a:off x="723900" y="4648200"/>
            <a:ext cx="0" cy="762000"/>
          </a:xfrm>
          <a:prstGeom prst="line">
            <a:avLst/>
          </a:prstGeom>
          <a:ln w="76200" cmpd="sng">
            <a:solidFill>
              <a:srgbClr val="3DAE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302000"/>
            <a:ext cx="7315200" cy="68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Review trial-specific strategies and activities for stakeholder identification, prioritization, and engagement 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4318000"/>
            <a:ext cx="7315200" cy="68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Identify responsibilities of trial implementers, sponsors, and funders for GPP compliance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5334000"/>
            <a:ext cx="7315200" cy="68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Develop a context-specific community engagement or action plan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4" grpId="0" build="p"/>
      <p:bldP spid="25" grpId="0" build="p"/>
      <p:bldP spid="2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381000" y="1498600"/>
            <a:ext cx="8305800" cy="1485900"/>
            <a:chOff x="381000" y="1524000"/>
            <a:chExt cx="8305800" cy="1295400"/>
          </a:xfrm>
        </p:grpSpPr>
        <p:sp>
          <p:nvSpPr>
            <p:cNvPr id="22" name="Rectangle 21"/>
            <p:cNvSpPr/>
            <p:nvPr/>
          </p:nvSpPr>
          <p:spPr>
            <a:xfrm>
              <a:off x="381000" y="1524000"/>
              <a:ext cx="8305800" cy="12954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tx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57200" y="1752600"/>
              <a:ext cx="533400" cy="713258"/>
              <a:chOff x="728662" y="1035050"/>
              <a:chExt cx="2057401" cy="2751138"/>
            </a:xfrm>
            <a:solidFill>
              <a:srgbClr val="C9CDD1"/>
            </a:solidFill>
          </p:grpSpPr>
          <p:sp>
            <p:nvSpPr>
              <p:cNvPr id="30" name="Freeform 5"/>
              <p:cNvSpPr>
                <a:spLocks/>
              </p:cNvSpPr>
              <p:nvPr/>
            </p:nvSpPr>
            <p:spPr bwMode="auto">
              <a:xfrm>
                <a:off x="1573215" y="1838327"/>
                <a:ext cx="1212848" cy="1947861"/>
              </a:xfrm>
              <a:custGeom>
                <a:avLst/>
                <a:gdLst>
                  <a:gd name="T0" fmla="*/ 505 w 902"/>
                  <a:gd name="T1" fmla="*/ 1450 h 1450"/>
                  <a:gd name="T2" fmla="*/ 481 w 902"/>
                  <a:gd name="T3" fmla="*/ 1410 h 1450"/>
                  <a:gd name="T4" fmla="*/ 306 w 902"/>
                  <a:gd name="T5" fmla="*/ 1001 h 1450"/>
                  <a:gd name="T6" fmla="*/ 259 w 902"/>
                  <a:gd name="T7" fmla="*/ 993 h 1450"/>
                  <a:gd name="T8" fmla="*/ 41 w 902"/>
                  <a:gd name="T9" fmla="*/ 1216 h 1450"/>
                  <a:gd name="T10" fmla="*/ 25 w 902"/>
                  <a:gd name="T11" fmla="*/ 1231 h 1450"/>
                  <a:gd name="T12" fmla="*/ 6 w 902"/>
                  <a:gd name="T13" fmla="*/ 1240 h 1450"/>
                  <a:gd name="T14" fmla="*/ 1 w 902"/>
                  <a:gd name="T15" fmla="*/ 1222 h 1450"/>
                  <a:gd name="T16" fmla="*/ 0 w 902"/>
                  <a:gd name="T17" fmla="*/ 1174 h 1450"/>
                  <a:gd name="T18" fmla="*/ 1 w 902"/>
                  <a:gd name="T19" fmla="*/ 28 h 1450"/>
                  <a:gd name="T20" fmla="*/ 1 w 902"/>
                  <a:gd name="T21" fmla="*/ 16 h 1450"/>
                  <a:gd name="T22" fmla="*/ 8 w 902"/>
                  <a:gd name="T23" fmla="*/ 1 h 1450"/>
                  <a:gd name="T24" fmla="*/ 25 w 902"/>
                  <a:gd name="T25" fmla="*/ 7 h 1450"/>
                  <a:gd name="T26" fmla="*/ 118 w 902"/>
                  <a:gd name="T27" fmla="*/ 97 h 1450"/>
                  <a:gd name="T28" fmla="*/ 885 w 902"/>
                  <a:gd name="T29" fmla="*/ 838 h 1450"/>
                  <a:gd name="T30" fmla="*/ 894 w 902"/>
                  <a:gd name="T31" fmla="*/ 848 h 1450"/>
                  <a:gd name="T32" fmla="*/ 887 w 902"/>
                  <a:gd name="T33" fmla="*/ 867 h 1450"/>
                  <a:gd name="T34" fmla="*/ 855 w 902"/>
                  <a:gd name="T35" fmla="*/ 868 h 1450"/>
                  <a:gd name="T36" fmla="*/ 543 w 902"/>
                  <a:gd name="T37" fmla="*/ 870 h 1450"/>
                  <a:gd name="T38" fmla="*/ 518 w 902"/>
                  <a:gd name="T39" fmla="*/ 909 h 1450"/>
                  <a:gd name="T40" fmla="*/ 695 w 902"/>
                  <a:gd name="T41" fmla="*/ 1326 h 1450"/>
                  <a:gd name="T42" fmla="*/ 670 w 902"/>
                  <a:gd name="T43" fmla="*/ 1389 h 1450"/>
                  <a:gd name="T44" fmla="*/ 547 w 902"/>
                  <a:gd name="T45" fmla="*/ 1441 h 1450"/>
                  <a:gd name="T46" fmla="*/ 533 w 902"/>
                  <a:gd name="T47" fmla="*/ 1450 h 1450"/>
                  <a:gd name="T48" fmla="*/ 505 w 902"/>
                  <a:gd name="T49" fmla="*/ 1450 h 1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2" h="1450">
                    <a:moveTo>
                      <a:pt x="505" y="1450"/>
                    </a:moveTo>
                    <a:cubicBezTo>
                      <a:pt x="497" y="1437"/>
                      <a:pt x="487" y="1424"/>
                      <a:pt x="481" y="1410"/>
                    </a:cubicBezTo>
                    <a:cubicBezTo>
                      <a:pt x="422" y="1274"/>
                      <a:pt x="364" y="1137"/>
                      <a:pt x="306" y="1001"/>
                    </a:cubicBezTo>
                    <a:cubicBezTo>
                      <a:pt x="293" y="970"/>
                      <a:pt x="282" y="969"/>
                      <a:pt x="259" y="993"/>
                    </a:cubicBezTo>
                    <a:cubicBezTo>
                      <a:pt x="186" y="1067"/>
                      <a:pt x="113" y="1142"/>
                      <a:pt x="41" y="1216"/>
                    </a:cubicBezTo>
                    <a:cubicBezTo>
                      <a:pt x="36" y="1221"/>
                      <a:pt x="31" y="1227"/>
                      <a:pt x="25" y="1231"/>
                    </a:cubicBezTo>
                    <a:cubicBezTo>
                      <a:pt x="20" y="1235"/>
                      <a:pt x="13" y="1237"/>
                      <a:pt x="6" y="1240"/>
                    </a:cubicBezTo>
                    <a:cubicBezTo>
                      <a:pt x="5" y="1234"/>
                      <a:pt x="1" y="1228"/>
                      <a:pt x="1" y="1222"/>
                    </a:cubicBezTo>
                    <a:cubicBezTo>
                      <a:pt x="0" y="1206"/>
                      <a:pt x="0" y="1190"/>
                      <a:pt x="0" y="1174"/>
                    </a:cubicBezTo>
                    <a:cubicBezTo>
                      <a:pt x="1" y="792"/>
                      <a:pt x="1" y="410"/>
                      <a:pt x="1" y="28"/>
                    </a:cubicBezTo>
                    <a:cubicBezTo>
                      <a:pt x="1" y="24"/>
                      <a:pt x="0" y="20"/>
                      <a:pt x="1" y="16"/>
                    </a:cubicBezTo>
                    <a:cubicBezTo>
                      <a:pt x="3" y="11"/>
                      <a:pt x="4" y="2"/>
                      <a:pt x="8" y="1"/>
                    </a:cubicBezTo>
                    <a:cubicBezTo>
                      <a:pt x="13" y="0"/>
                      <a:pt x="20" y="3"/>
                      <a:pt x="25" y="7"/>
                    </a:cubicBezTo>
                    <a:cubicBezTo>
                      <a:pt x="56" y="37"/>
                      <a:pt x="87" y="67"/>
                      <a:pt x="118" y="97"/>
                    </a:cubicBezTo>
                    <a:cubicBezTo>
                      <a:pt x="374" y="344"/>
                      <a:pt x="629" y="591"/>
                      <a:pt x="885" y="838"/>
                    </a:cubicBezTo>
                    <a:cubicBezTo>
                      <a:pt x="888" y="841"/>
                      <a:pt x="892" y="844"/>
                      <a:pt x="894" y="848"/>
                    </a:cubicBezTo>
                    <a:cubicBezTo>
                      <a:pt x="902" y="858"/>
                      <a:pt x="900" y="865"/>
                      <a:pt x="887" y="867"/>
                    </a:cubicBezTo>
                    <a:cubicBezTo>
                      <a:pt x="876" y="868"/>
                      <a:pt x="866" y="868"/>
                      <a:pt x="855" y="868"/>
                    </a:cubicBezTo>
                    <a:cubicBezTo>
                      <a:pt x="751" y="869"/>
                      <a:pt x="647" y="869"/>
                      <a:pt x="543" y="870"/>
                    </a:cubicBezTo>
                    <a:cubicBezTo>
                      <a:pt x="511" y="870"/>
                      <a:pt x="505" y="879"/>
                      <a:pt x="518" y="909"/>
                    </a:cubicBezTo>
                    <a:cubicBezTo>
                      <a:pt x="577" y="1048"/>
                      <a:pt x="636" y="1187"/>
                      <a:pt x="695" y="1326"/>
                    </a:cubicBezTo>
                    <a:cubicBezTo>
                      <a:pt x="711" y="1362"/>
                      <a:pt x="707" y="1373"/>
                      <a:pt x="670" y="1389"/>
                    </a:cubicBezTo>
                    <a:cubicBezTo>
                      <a:pt x="629" y="1406"/>
                      <a:pt x="588" y="1424"/>
                      <a:pt x="547" y="1441"/>
                    </a:cubicBezTo>
                    <a:cubicBezTo>
                      <a:pt x="542" y="1444"/>
                      <a:pt x="538" y="1447"/>
                      <a:pt x="533" y="1450"/>
                    </a:cubicBezTo>
                    <a:cubicBezTo>
                      <a:pt x="523" y="1450"/>
                      <a:pt x="514" y="1450"/>
                      <a:pt x="505" y="14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6"/>
              <p:cNvSpPr>
                <a:spLocks/>
              </p:cNvSpPr>
              <p:nvPr/>
            </p:nvSpPr>
            <p:spPr bwMode="auto">
              <a:xfrm>
                <a:off x="728662" y="1035050"/>
                <a:ext cx="1763713" cy="1668463"/>
              </a:xfrm>
              <a:custGeom>
                <a:avLst/>
                <a:gdLst>
                  <a:gd name="T0" fmla="*/ 717 w 1312"/>
                  <a:gd name="T1" fmla="*/ 0 h 1242"/>
                  <a:gd name="T2" fmla="*/ 833 w 1312"/>
                  <a:gd name="T3" fmla="*/ 24 h 1242"/>
                  <a:gd name="T4" fmla="*/ 1280 w 1312"/>
                  <a:gd name="T5" fmla="*/ 520 h 1242"/>
                  <a:gd name="T6" fmla="*/ 1190 w 1312"/>
                  <a:gd name="T7" fmla="*/ 969 h 1242"/>
                  <a:gd name="T8" fmla="*/ 1181 w 1312"/>
                  <a:gd name="T9" fmla="*/ 982 h 1242"/>
                  <a:gd name="T10" fmla="*/ 1116 w 1312"/>
                  <a:gd name="T11" fmla="*/ 919 h 1242"/>
                  <a:gd name="T12" fmla="*/ 1120 w 1312"/>
                  <a:gd name="T13" fmla="*/ 899 h 1242"/>
                  <a:gd name="T14" fmla="*/ 1190 w 1312"/>
                  <a:gd name="T15" fmla="*/ 693 h 1242"/>
                  <a:gd name="T16" fmla="*/ 1077 w 1312"/>
                  <a:gd name="T17" fmla="*/ 297 h 1242"/>
                  <a:gd name="T18" fmla="*/ 646 w 1312"/>
                  <a:gd name="T19" fmla="*/ 97 h 1242"/>
                  <a:gd name="T20" fmla="*/ 137 w 1312"/>
                  <a:gd name="T21" fmla="*/ 545 h 1242"/>
                  <a:gd name="T22" fmla="*/ 511 w 1312"/>
                  <a:gd name="T23" fmla="*/ 1137 h 1242"/>
                  <a:gd name="T24" fmla="*/ 533 w 1312"/>
                  <a:gd name="T25" fmla="*/ 1166 h 1242"/>
                  <a:gd name="T26" fmla="*/ 533 w 1312"/>
                  <a:gd name="T27" fmla="*/ 1242 h 1242"/>
                  <a:gd name="T28" fmla="*/ 392 w 1312"/>
                  <a:gd name="T29" fmla="*/ 1195 h 1242"/>
                  <a:gd name="T30" fmla="*/ 39 w 1312"/>
                  <a:gd name="T31" fmla="*/ 698 h 1242"/>
                  <a:gd name="T32" fmla="*/ 521 w 1312"/>
                  <a:gd name="T33" fmla="*/ 16 h 1242"/>
                  <a:gd name="T34" fmla="*/ 609 w 1312"/>
                  <a:gd name="T35" fmla="*/ 0 h 1242"/>
                  <a:gd name="T36" fmla="*/ 717 w 1312"/>
                  <a:gd name="T37" fmla="*/ 0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12" h="1242">
                    <a:moveTo>
                      <a:pt x="717" y="0"/>
                    </a:moveTo>
                    <a:cubicBezTo>
                      <a:pt x="756" y="8"/>
                      <a:pt x="796" y="12"/>
                      <a:pt x="833" y="24"/>
                    </a:cubicBezTo>
                    <a:cubicBezTo>
                      <a:pt x="1079" y="102"/>
                      <a:pt x="1231" y="267"/>
                      <a:pt x="1280" y="520"/>
                    </a:cubicBezTo>
                    <a:cubicBezTo>
                      <a:pt x="1312" y="681"/>
                      <a:pt x="1277" y="831"/>
                      <a:pt x="1190" y="969"/>
                    </a:cubicBezTo>
                    <a:cubicBezTo>
                      <a:pt x="1188" y="973"/>
                      <a:pt x="1185" y="976"/>
                      <a:pt x="1181" y="982"/>
                    </a:cubicBezTo>
                    <a:cubicBezTo>
                      <a:pt x="1159" y="961"/>
                      <a:pt x="1137" y="941"/>
                      <a:pt x="1116" y="919"/>
                    </a:cubicBezTo>
                    <a:cubicBezTo>
                      <a:pt x="1113" y="916"/>
                      <a:pt x="1116" y="905"/>
                      <a:pt x="1120" y="899"/>
                    </a:cubicBezTo>
                    <a:cubicBezTo>
                      <a:pt x="1157" y="835"/>
                      <a:pt x="1181" y="766"/>
                      <a:pt x="1190" y="693"/>
                    </a:cubicBezTo>
                    <a:cubicBezTo>
                      <a:pt x="1206" y="545"/>
                      <a:pt x="1170" y="412"/>
                      <a:pt x="1077" y="297"/>
                    </a:cubicBezTo>
                    <a:cubicBezTo>
                      <a:pt x="967" y="160"/>
                      <a:pt x="821" y="93"/>
                      <a:pt x="646" y="97"/>
                    </a:cubicBezTo>
                    <a:cubicBezTo>
                      <a:pt x="392" y="103"/>
                      <a:pt x="176" y="295"/>
                      <a:pt x="137" y="545"/>
                    </a:cubicBezTo>
                    <a:cubicBezTo>
                      <a:pt x="96" y="808"/>
                      <a:pt x="255" y="1060"/>
                      <a:pt x="511" y="1137"/>
                    </a:cubicBezTo>
                    <a:cubicBezTo>
                      <a:pt x="528" y="1142"/>
                      <a:pt x="535" y="1148"/>
                      <a:pt x="533" y="1166"/>
                    </a:cubicBezTo>
                    <a:cubicBezTo>
                      <a:pt x="531" y="1191"/>
                      <a:pt x="533" y="1216"/>
                      <a:pt x="533" y="1242"/>
                    </a:cubicBezTo>
                    <a:cubicBezTo>
                      <a:pt x="482" y="1233"/>
                      <a:pt x="436" y="1217"/>
                      <a:pt x="392" y="1195"/>
                    </a:cubicBezTo>
                    <a:cubicBezTo>
                      <a:pt x="188" y="1091"/>
                      <a:pt x="66" y="926"/>
                      <a:pt x="39" y="698"/>
                    </a:cubicBezTo>
                    <a:cubicBezTo>
                      <a:pt x="0" y="377"/>
                      <a:pt x="215" y="87"/>
                      <a:pt x="521" y="16"/>
                    </a:cubicBezTo>
                    <a:cubicBezTo>
                      <a:pt x="550" y="10"/>
                      <a:pt x="579" y="5"/>
                      <a:pt x="609" y="0"/>
                    </a:cubicBezTo>
                    <a:cubicBezTo>
                      <a:pt x="645" y="0"/>
                      <a:pt x="681" y="0"/>
                      <a:pt x="7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7"/>
              <p:cNvSpPr>
                <a:spLocks/>
              </p:cNvSpPr>
              <p:nvPr/>
            </p:nvSpPr>
            <p:spPr bwMode="auto">
              <a:xfrm>
                <a:off x="1149350" y="1382713"/>
                <a:ext cx="955675" cy="911225"/>
              </a:xfrm>
              <a:custGeom>
                <a:avLst/>
                <a:gdLst>
                  <a:gd name="T0" fmla="*/ 653 w 711"/>
                  <a:gd name="T1" fmla="*/ 515 h 678"/>
                  <a:gd name="T2" fmla="*/ 584 w 711"/>
                  <a:gd name="T3" fmla="*/ 448 h 678"/>
                  <a:gd name="T4" fmla="*/ 584 w 711"/>
                  <a:gd name="T5" fmla="*/ 428 h 678"/>
                  <a:gd name="T6" fmla="*/ 424 w 711"/>
                  <a:gd name="T7" fmla="*/ 139 h 678"/>
                  <a:gd name="T8" fmla="*/ 134 w 711"/>
                  <a:gd name="T9" fmla="*/ 259 h 678"/>
                  <a:gd name="T10" fmla="*/ 206 w 711"/>
                  <a:gd name="T11" fmla="*/ 563 h 678"/>
                  <a:gd name="T12" fmla="*/ 220 w 711"/>
                  <a:gd name="T13" fmla="*/ 590 h 678"/>
                  <a:gd name="T14" fmla="*/ 220 w 711"/>
                  <a:gd name="T15" fmla="*/ 678 h 678"/>
                  <a:gd name="T16" fmla="*/ 12 w 711"/>
                  <a:gd name="T17" fmla="*/ 400 h 678"/>
                  <a:gd name="T18" fmla="*/ 216 w 711"/>
                  <a:gd name="T19" fmla="*/ 58 h 678"/>
                  <a:gd name="T20" fmla="*/ 602 w 711"/>
                  <a:gd name="T21" fmla="*/ 145 h 678"/>
                  <a:gd name="T22" fmla="*/ 653 w 711"/>
                  <a:gd name="T23" fmla="*/ 515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11" h="678">
                    <a:moveTo>
                      <a:pt x="653" y="515"/>
                    </a:moveTo>
                    <a:cubicBezTo>
                      <a:pt x="629" y="493"/>
                      <a:pt x="606" y="471"/>
                      <a:pt x="584" y="448"/>
                    </a:cubicBezTo>
                    <a:cubicBezTo>
                      <a:pt x="581" y="445"/>
                      <a:pt x="582" y="435"/>
                      <a:pt x="584" y="428"/>
                    </a:cubicBezTo>
                    <a:cubicBezTo>
                      <a:pt x="614" y="304"/>
                      <a:pt x="545" y="178"/>
                      <a:pt x="424" y="139"/>
                    </a:cubicBezTo>
                    <a:cubicBezTo>
                      <a:pt x="311" y="103"/>
                      <a:pt x="189" y="153"/>
                      <a:pt x="134" y="259"/>
                    </a:cubicBezTo>
                    <a:cubicBezTo>
                      <a:pt x="81" y="364"/>
                      <a:pt x="111" y="493"/>
                      <a:pt x="206" y="563"/>
                    </a:cubicBezTo>
                    <a:cubicBezTo>
                      <a:pt x="216" y="570"/>
                      <a:pt x="221" y="578"/>
                      <a:pt x="220" y="590"/>
                    </a:cubicBezTo>
                    <a:cubicBezTo>
                      <a:pt x="219" y="620"/>
                      <a:pt x="220" y="649"/>
                      <a:pt x="220" y="678"/>
                    </a:cubicBezTo>
                    <a:cubicBezTo>
                      <a:pt x="135" y="651"/>
                      <a:pt x="25" y="549"/>
                      <a:pt x="12" y="400"/>
                    </a:cubicBezTo>
                    <a:cubicBezTo>
                      <a:pt x="0" y="252"/>
                      <a:pt x="82" y="116"/>
                      <a:pt x="216" y="58"/>
                    </a:cubicBezTo>
                    <a:cubicBezTo>
                      <a:pt x="350" y="0"/>
                      <a:pt x="505" y="35"/>
                      <a:pt x="602" y="145"/>
                    </a:cubicBezTo>
                    <a:cubicBezTo>
                      <a:pt x="698" y="252"/>
                      <a:pt x="711" y="405"/>
                      <a:pt x="653" y="5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381000" y="4940300"/>
            <a:ext cx="8305800" cy="17907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2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81000" y="3149600"/>
            <a:ext cx="8305800" cy="1689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2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1" y="1600200"/>
            <a:ext cx="7315200" cy="1485900"/>
          </a:xfrm>
        </p:spPr>
        <p:txBody>
          <a:bodyPr anchor="ctr">
            <a:noAutofit/>
          </a:bodyPr>
          <a:lstStyle/>
          <a:p>
            <a:pPr marL="0" lvl="0" indent="0">
              <a:buNone/>
            </a:pPr>
            <a:r>
              <a:rPr lang="en-US" sz="2000" b="1" dirty="0" smtClean="0">
                <a:solidFill>
                  <a:srgbClr val="3DAEEA"/>
                </a:solidFill>
              </a:rPr>
              <a:t>Interactive Modules </a:t>
            </a:r>
          </a:p>
          <a:p>
            <a:pPr marL="357188" lvl="1" indent="-344488"/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10 interactive modules, focusing on unique components of GPP</a:t>
            </a:r>
          </a:p>
          <a:p>
            <a:pPr marL="357188" lvl="1" indent="-344488"/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Animation, case studies, practice activities and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narration</a:t>
            </a:r>
          </a:p>
          <a:p>
            <a:pPr marL="357188" lvl="1" indent="-357188"/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Knowledge checks at end of each module but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do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not count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towards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certificate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pPr marL="357188" lvl="1" indent="-344488"/>
            <a:endParaRPr lang="en-US" sz="16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BF0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 smtClean="0">
                <a:solidFill>
                  <a:srgbClr val="FFFFFF"/>
                </a:solidFill>
              </a:rPr>
              <a:t>GPP course </a:t>
            </a:r>
            <a:r>
              <a:rPr lang="en-US" sz="3200" b="1" dirty="0" smtClean="0">
                <a:solidFill>
                  <a:srgbClr val="FAA014"/>
                </a:solidFill>
              </a:rPr>
              <a:t>components</a:t>
            </a:r>
            <a:endParaRPr lang="en-US" sz="3000" dirty="0" smtClean="0">
              <a:solidFill>
                <a:srgbClr val="FAA014"/>
              </a:solidFill>
              <a:ea typeface="ＭＳ Ｐゴシック" pitchFamily="34" charset="-128"/>
              <a:cs typeface="Cambria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219201" y="3225800"/>
            <a:ext cx="7315200" cy="1638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rgbClr val="3DAEEA"/>
                </a:solidFill>
              </a:rPr>
              <a:t>Webinars</a:t>
            </a:r>
            <a:endParaRPr lang="en-US" sz="2000" b="1" dirty="0">
              <a:solidFill>
                <a:srgbClr val="3DAEEA"/>
              </a:solidFill>
            </a:endParaRPr>
          </a:p>
          <a:p>
            <a:pPr marL="357188" lvl="1" indent="-357188"/>
            <a:r>
              <a:rPr lang="en-US" sz="1600" dirty="0"/>
              <a:t>H</a:t>
            </a:r>
            <a:r>
              <a:rPr lang="en-US" sz="1600" dirty="0" smtClean="0"/>
              <a:t>osted </a:t>
            </a:r>
            <a:r>
              <a:rPr lang="en-US" sz="1600" dirty="0"/>
              <a:t>on a web-based platform </a:t>
            </a:r>
            <a:r>
              <a:rPr lang="en-US" sz="1600" dirty="0" smtClean="0"/>
              <a:t>(</a:t>
            </a:r>
            <a:r>
              <a:rPr lang="en-US" sz="1600" dirty="0" err="1" smtClean="0"/>
              <a:t>Bluejeans</a:t>
            </a:r>
            <a:r>
              <a:rPr lang="en-US" sz="1600" dirty="0" smtClean="0"/>
              <a:t>)</a:t>
            </a:r>
          </a:p>
          <a:p>
            <a:pPr marL="357188" lvl="1" indent="-357188"/>
            <a:r>
              <a:rPr lang="en-US" sz="1600" u="sng" dirty="0" smtClean="0"/>
              <a:t>Learners </a:t>
            </a:r>
            <a:r>
              <a:rPr lang="en-US" sz="1600" u="sng" dirty="0"/>
              <a:t>in Track A </a:t>
            </a:r>
            <a:r>
              <a:rPr lang="en-US" sz="1600" u="sng" dirty="0" smtClean="0"/>
              <a:t>must attend </a:t>
            </a:r>
            <a:r>
              <a:rPr lang="en-US" sz="1600" u="sng" dirty="0"/>
              <a:t>two </a:t>
            </a:r>
            <a:r>
              <a:rPr lang="en-US" sz="1600" u="sng" dirty="0" smtClean="0"/>
              <a:t>webinars (one on engagement planning)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57188" lvl="1" indent="-357188"/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Refer to course schedule in syllabus for approximate dates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219201" y="5029200"/>
            <a:ext cx="7315200" cy="1409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3DAEEA"/>
                </a:solidFill>
              </a:rPr>
              <a:t>Discussion Forums </a:t>
            </a:r>
          </a:p>
          <a:p>
            <a:pPr marL="357188" lvl="1" indent="-357188"/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Respond to weekly questions</a:t>
            </a:r>
          </a:p>
          <a:p>
            <a:pPr marL="357188" lvl="1" indent="-357188"/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Respond to other learners’ posts</a:t>
            </a:r>
          </a:p>
          <a:p>
            <a:pPr marL="357188" lvl="1" indent="-357188"/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Learners can moderate their own thread</a:t>
            </a:r>
          </a:p>
          <a:p>
            <a:pPr marL="357188" lvl="1" indent="-357188"/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Follow forum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guidance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12763" y="5067300"/>
            <a:ext cx="630237" cy="439738"/>
            <a:chOff x="8197851" y="5570550"/>
            <a:chExt cx="630237" cy="439738"/>
          </a:xfrm>
          <a:solidFill>
            <a:srgbClr val="C9CDD1"/>
          </a:solidFill>
        </p:grpSpPr>
        <p:sp>
          <p:nvSpPr>
            <p:cNvPr id="20" name="Freeform 214"/>
            <p:cNvSpPr>
              <a:spLocks noEditPoints="1"/>
            </p:cNvSpPr>
            <p:nvPr/>
          </p:nvSpPr>
          <p:spPr bwMode="auto">
            <a:xfrm>
              <a:off x="8399463" y="5570550"/>
              <a:ext cx="428625" cy="409576"/>
            </a:xfrm>
            <a:custGeom>
              <a:avLst/>
              <a:gdLst>
                <a:gd name="T0" fmla="*/ 57 w 114"/>
                <a:gd name="T1" fmla="*/ 73 h 109"/>
                <a:gd name="T2" fmla="*/ 69 w 114"/>
                <a:gd name="T3" fmla="*/ 71 h 109"/>
                <a:gd name="T4" fmla="*/ 89 w 114"/>
                <a:gd name="T5" fmla="*/ 58 h 109"/>
                <a:gd name="T6" fmla="*/ 89 w 114"/>
                <a:gd name="T7" fmla="*/ 32 h 109"/>
                <a:gd name="T8" fmla="*/ 78 w 114"/>
                <a:gd name="T9" fmla="*/ 23 h 109"/>
                <a:gd name="T10" fmla="*/ 49 w 114"/>
                <a:gd name="T11" fmla="*/ 19 h 109"/>
                <a:gd name="T12" fmla="*/ 27 w 114"/>
                <a:gd name="T13" fmla="*/ 30 h 109"/>
                <a:gd name="T14" fmla="*/ 21 w 114"/>
                <a:gd name="T15" fmla="*/ 49 h 109"/>
                <a:gd name="T16" fmla="*/ 31 w 114"/>
                <a:gd name="T17" fmla="*/ 64 h 109"/>
                <a:gd name="T18" fmla="*/ 57 w 114"/>
                <a:gd name="T19" fmla="*/ 73 h 109"/>
                <a:gd name="T20" fmla="*/ 59 w 114"/>
                <a:gd name="T21" fmla="*/ 0 h 109"/>
                <a:gd name="T22" fmla="*/ 86 w 114"/>
                <a:gd name="T23" fmla="*/ 6 h 109"/>
                <a:gd name="T24" fmla="*/ 110 w 114"/>
                <a:gd name="T25" fmla="*/ 34 h 109"/>
                <a:gd name="T26" fmla="*/ 103 w 114"/>
                <a:gd name="T27" fmla="*/ 69 h 109"/>
                <a:gd name="T28" fmla="*/ 77 w 114"/>
                <a:gd name="T29" fmla="*/ 87 h 109"/>
                <a:gd name="T30" fmla="*/ 76 w 114"/>
                <a:gd name="T31" fmla="*/ 90 h 109"/>
                <a:gd name="T32" fmla="*/ 82 w 114"/>
                <a:gd name="T33" fmla="*/ 104 h 109"/>
                <a:gd name="T34" fmla="*/ 84 w 114"/>
                <a:gd name="T35" fmla="*/ 108 h 109"/>
                <a:gd name="T36" fmla="*/ 80 w 114"/>
                <a:gd name="T37" fmla="*/ 108 h 109"/>
                <a:gd name="T38" fmla="*/ 58 w 114"/>
                <a:gd name="T39" fmla="*/ 98 h 109"/>
                <a:gd name="T40" fmla="*/ 51 w 114"/>
                <a:gd name="T41" fmla="*/ 91 h 109"/>
                <a:gd name="T42" fmla="*/ 49 w 114"/>
                <a:gd name="T43" fmla="*/ 90 h 109"/>
                <a:gd name="T44" fmla="*/ 9 w 114"/>
                <a:gd name="T45" fmla="*/ 66 h 109"/>
                <a:gd name="T46" fmla="*/ 10 w 114"/>
                <a:gd name="T47" fmla="*/ 23 h 109"/>
                <a:gd name="T48" fmla="*/ 43 w 114"/>
                <a:gd name="T49" fmla="*/ 2 h 109"/>
                <a:gd name="T50" fmla="*/ 59 w 114"/>
                <a:gd name="T5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4" h="109">
                  <a:moveTo>
                    <a:pt x="57" y="73"/>
                  </a:moveTo>
                  <a:cubicBezTo>
                    <a:pt x="61" y="72"/>
                    <a:pt x="65" y="72"/>
                    <a:pt x="69" y="71"/>
                  </a:cubicBezTo>
                  <a:cubicBezTo>
                    <a:pt x="77" y="69"/>
                    <a:pt x="84" y="65"/>
                    <a:pt x="89" y="58"/>
                  </a:cubicBezTo>
                  <a:cubicBezTo>
                    <a:pt x="95" y="50"/>
                    <a:pt x="95" y="40"/>
                    <a:pt x="89" y="32"/>
                  </a:cubicBezTo>
                  <a:cubicBezTo>
                    <a:pt x="86" y="28"/>
                    <a:pt x="82" y="25"/>
                    <a:pt x="78" y="23"/>
                  </a:cubicBezTo>
                  <a:cubicBezTo>
                    <a:pt x="69" y="18"/>
                    <a:pt x="59" y="17"/>
                    <a:pt x="49" y="19"/>
                  </a:cubicBezTo>
                  <a:cubicBezTo>
                    <a:pt x="41" y="20"/>
                    <a:pt x="33" y="24"/>
                    <a:pt x="27" y="30"/>
                  </a:cubicBezTo>
                  <a:cubicBezTo>
                    <a:pt x="23" y="35"/>
                    <a:pt x="20" y="42"/>
                    <a:pt x="21" y="49"/>
                  </a:cubicBezTo>
                  <a:cubicBezTo>
                    <a:pt x="22" y="55"/>
                    <a:pt x="26" y="60"/>
                    <a:pt x="31" y="64"/>
                  </a:cubicBezTo>
                  <a:cubicBezTo>
                    <a:pt x="39" y="70"/>
                    <a:pt x="47" y="72"/>
                    <a:pt x="57" y="73"/>
                  </a:cubicBezTo>
                  <a:moveTo>
                    <a:pt x="59" y="0"/>
                  </a:moveTo>
                  <a:cubicBezTo>
                    <a:pt x="69" y="0"/>
                    <a:pt x="77" y="2"/>
                    <a:pt x="86" y="6"/>
                  </a:cubicBezTo>
                  <a:cubicBezTo>
                    <a:pt x="97" y="12"/>
                    <a:pt x="106" y="21"/>
                    <a:pt x="110" y="34"/>
                  </a:cubicBezTo>
                  <a:cubicBezTo>
                    <a:pt x="114" y="46"/>
                    <a:pt x="111" y="58"/>
                    <a:pt x="103" y="69"/>
                  </a:cubicBezTo>
                  <a:cubicBezTo>
                    <a:pt x="97" y="78"/>
                    <a:pt x="88" y="84"/>
                    <a:pt x="77" y="87"/>
                  </a:cubicBezTo>
                  <a:cubicBezTo>
                    <a:pt x="76" y="88"/>
                    <a:pt x="75" y="88"/>
                    <a:pt x="76" y="90"/>
                  </a:cubicBezTo>
                  <a:cubicBezTo>
                    <a:pt x="77" y="95"/>
                    <a:pt x="79" y="100"/>
                    <a:pt x="82" y="104"/>
                  </a:cubicBezTo>
                  <a:cubicBezTo>
                    <a:pt x="83" y="105"/>
                    <a:pt x="85" y="107"/>
                    <a:pt x="84" y="108"/>
                  </a:cubicBezTo>
                  <a:cubicBezTo>
                    <a:pt x="83" y="109"/>
                    <a:pt x="81" y="109"/>
                    <a:pt x="80" y="108"/>
                  </a:cubicBezTo>
                  <a:cubicBezTo>
                    <a:pt x="72" y="107"/>
                    <a:pt x="64" y="103"/>
                    <a:pt x="58" y="98"/>
                  </a:cubicBezTo>
                  <a:cubicBezTo>
                    <a:pt x="55" y="96"/>
                    <a:pt x="53" y="93"/>
                    <a:pt x="51" y="91"/>
                  </a:cubicBezTo>
                  <a:cubicBezTo>
                    <a:pt x="50" y="91"/>
                    <a:pt x="49" y="90"/>
                    <a:pt x="49" y="90"/>
                  </a:cubicBezTo>
                  <a:cubicBezTo>
                    <a:pt x="32" y="87"/>
                    <a:pt x="18" y="81"/>
                    <a:pt x="9" y="66"/>
                  </a:cubicBezTo>
                  <a:cubicBezTo>
                    <a:pt x="0" y="52"/>
                    <a:pt x="1" y="37"/>
                    <a:pt x="10" y="23"/>
                  </a:cubicBezTo>
                  <a:cubicBezTo>
                    <a:pt x="18" y="11"/>
                    <a:pt x="29" y="5"/>
                    <a:pt x="43" y="2"/>
                  </a:cubicBezTo>
                  <a:cubicBezTo>
                    <a:pt x="48" y="0"/>
                    <a:pt x="54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5"/>
            <p:cNvSpPr>
              <a:spLocks/>
            </p:cNvSpPr>
            <p:nvPr/>
          </p:nvSpPr>
          <p:spPr bwMode="auto">
            <a:xfrm>
              <a:off x="8197851" y="5668975"/>
              <a:ext cx="273050" cy="341313"/>
            </a:xfrm>
            <a:custGeom>
              <a:avLst/>
              <a:gdLst>
                <a:gd name="T0" fmla="*/ 51 w 73"/>
                <a:gd name="T1" fmla="*/ 2 h 91"/>
                <a:gd name="T2" fmla="*/ 47 w 73"/>
                <a:gd name="T3" fmla="*/ 20 h 91"/>
                <a:gd name="T4" fmla="*/ 45 w 73"/>
                <a:gd name="T5" fmla="*/ 19 h 91"/>
                <a:gd name="T6" fmla="*/ 27 w 73"/>
                <a:gd name="T7" fmla="*/ 24 h 91"/>
                <a:gd name="T8" fmla="*/ 25 w 73"/>
                <a:gd name="T9" fmla="*/ 48 h 91"/>
                <a:gd name="T10" fmla="*/ 57 w 73"/>
                <a:gd name="T11" fmla="*/ 52 h 91"/>
                <a:gd name="T12" fmla="*/ 58 w 73"/>
                <a:gd name="T13" fmla="*/ 51 h 91"/>
                <a:gd name="T14" fmla="*/ 73 w 73"/>
                <a:gd name="T15" fmla="*/ 63 h 91"/>
                <a:gd name="T16" fmla="*/ 62 w 73"/>
                <a:gd name="T17" fmla="*/ 70 h 91"/>
                <a:gd name="T18" fmla="*/ 45 w 73"/>
                <a:gd name="T19" fmla="*/ 73 h 91"/>
                <a:gd name="T20" fmla="*/ 43 w 73"/>
                <a:gd name="T21" fmla="*/ 74 h 91"/>
                <a:gd name="T22" fmla="*/ 30 w 73"/>
                <a:gd name="T23" fmla="*/ 87 h 91"/>
                <a:gd name="T24" fmla="*/ 19 w 73"/>
                <a:gd name="T25" fmla="*/ 91 h 91"/>
                <a:gd name="T26" fmla="*/ 17 w 73"/>
                <a:gd name="T27" fmla="*/ 91 h 91"/>
                <a:gd name="T28" fmla="*/ 16 w 73"/>
                <a:gd name="T29" fmla="*/ 89 h 91"/>
                <a:gd name="T30" fmla="*/ 17 w 73"/>
                <a:gd name="T31" fmla="*/ 88 h 91"/>
                <a:gd name="T32" fmla="*/ 23 w 73"/>
                <a:gd name="T33" fmla="*/ 69 h 91"/>
                <a:gd name="T34" fmla="*/ 22 w 73"/>
                <a:gd name="T35" fmla="*/ 67 h 91"/>
                <a:gd name="T36" fmla="*/ 4 w 73"/>
                <a:gd name="T37" fmla="*/ 44 h 91"/>
                <a:gd name="T38" fmla="*/ 20 w 73"/>
                <a:gd name="T39" fmla="*/ 6 h 91"/>
                <a:gd name="T40" fmla="*/ 50 w 73"/>
                <a:gd name="T41" fmla="*/ 2 h 91"/>
                <a:gd name="T42" fmla="*/ 51 w 73"/>
                <a:gd name="T43" fmla="*/ 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91">
                  <a:moveTo>
                    <a:pt x="51" y="2"/>
                  </a:moveTo>
                  <a:cubicBezTo>
                    <a:pt x="50" y="8"/>
                    <a:pt x="48" y="14"/>
                    <a:pt x="47" y="20"/>
                  </a:cubicBezTo>
                  <a:cubicBezTo>
                    <a:pt x="47" y="20"/>
                    <a:pt x="46" y="20"/>
                    <a:pt x="45" y="19"/>
                  </a:cubicBezTo>
                  <a:cubicBezTo>
                    <a:pt x="39" y="19"/>
                    <a:pt x="33" y="20"/>
                    <a:pt x="27" y="24"/>
                  </a:cubicBezTo>
                  <a:cubicBezTo>
                    <a:pt x="19" y="30"/>
                    <a:pt x="18" y="41"/>
                    <a:pt x="25" y="48"/>
                  </a:cubicBezTo>
                  <a:cubicBezTo>
                    <a:pt x="33" y="56"/>
                    <a:pt x="48" y="58"/>
                    <a:pt x="57" y="52"/>
                  </a:cubicBezTo>
                  <a:cubicBezTo>
                    <a:pt x="58" y="52"/>
                    <a:pt x="58" y="51"/>
                    <a:pt x="58" y="51"/>
                  </a:cubicBezTo>
                  <a:cubicBezTo>
                    <a:pt x="63" y="55"/>
                    <a:pt x="68" y="59"/>
                    <a:pt x="73" y="63"/>
                  </a:cubicBezTo>
                  <a:cubicBezTo>
                    <a:pt x="70" y="66"/>
                    <a:pt x="66" y="68"/>
                    <a:pt x="62" y="70"/>
                  </a:cubicBezTo>
                  <a:cubicBezTo>
                    <a:pt x="57" y="72"/>
                    <a:pt x="51" y="73"/>
                    <a:pt x="45" y="73"/>
                  </a:cubicBezTo>
                  <a:cubicBezTo>
                    <a:pt x="44" y="73"/>
                    <a:pt x="43" y="74"/>
                    <a:pt x="43" y="74"/>
                  </a:cubicBezTo>
                  <a:cubicBezTo>
                    <a:pt x="40" y="80"/>
                    <a:pt x="36" y="84"/>
                    <a:pt x="30" y="87"/>
                  </a:cubicBezTo>
                  <a:cubicBezTo>
                    <a:pt x="27" y="89"/>
                    <a:pt x="23" y="91"/>
                    <a:pt x="19" y="91"/>
                  </a:cubicBezTo>
                  <a:cubicBezTo>
                    <a:pt x="18" y="91"/>
                    <a:pt x="18" y="91"/>
                    <a:pt x="17" y="91"/>
                  </a:cubicBezTo>
                  <a:cubicBezTo>
                    <a:pt x="16" y="91"/>
                    <a:pt x="16" y="90"/>
                    <a:pt x="16" y="89"/>
                  </a:cubicBezTo>
                  <a:cubicBezTo>
                    <a:pt x="16" y="89"/>
                    <a:pt x="17" y="88"/>
                    <a:pt x="17" y="88"/>
                  </a:cubicBezTo>
                  <a:cubicBezTo>
                    <a:pt x="22" y="82"/>
                    <a:pt x="23" y="76"/>
                    <a:pt x="23" y="69"/>
                  </a:cubicBezTo>
                  <a:cubicBezTo>
                    <a:pt x="23" y="68"/>
                    <a:pt x="22" y="68"/>
                    <a:pt x="22" y="67"/>
                  </a:cubicBezTo>
                  <a:cubicBezTo>
                    <a:pt x="13" y="62"/>
                    <a:pt x="6" y="54"/>
                    <a:pt x="4" y="44"/>
                  </a:cubicBezTo>
                  <a:cubicBezTo>
                    <a:pt x="0" y="29"/>
                    <a:pt x="6" y="14"/>
                    <a:pt x="20" y="6"/>
                  </a:cubicBezTo>
                  <a:cubicBezTo>
                    <a:pt x="30" y="1"/>
                    <a:pt x="40" y="0"/>
                    <a:pt x="50" y="2"/>
                  </a:cubicBezTo>
                  <a:cubicBezTo>
                    <a:pt x="50" y="2"/>
                    <a:pt x="51" y="2"/>
                    <a:pt x="5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32289" y="3289300"/>
            <a:ext cx="534511" cy="685800"/>
            <a:chOff x="4116388" y="863601"/>
            <a:chExt cx="3987800" cy="5116513"/>
          </a:xfrm>
          <a:solidFill>
            <a:srgbClr val="C9CDD1"/>
          </a:solidFill>
        </p:grpSpPr>
        <p:sp>
          <p:nvSpPr>
            <p:cNvPr id="34" name="Freeform 11"/>
            <p:cNvSpPr>
              <a:spLocks/>
            </p:cNvSpPr>
            <p:nvPr/>
          </p:nvSpPr>
          <p:spPr bwMode="auto">
            <a:xfrm>
              <a:off x="5219701" y="863601"/>
              <a:ext cx="2449513" cy="2360613"/>
            </a:xfrm>
            <a:custGeom>
              <a:avLst/>
              <a:gdLst>
                <a:gd name="T0" fmla="*/ 216 w 651"/>
                <a:gd name="T1" fmla="*/ 389 h 628"/>
                <a:gd name="T2" fmla="*/ 270 w 651"/>
                <a:gd name="T3" fmla="*/ 332 h 628"/>
                <a:gd name="T4" fmla="*/ 546 w 651"/>
                <a:gd name="T5" fmla="*/ 37 h 628"/>
                <a:gd name="T6" fmla="*/ 569 w 651"/>
                <a:gd name="T7" fmla="*/ 13 h 628"/>
                <a:gd name="T8" fmla="*/ 605 w 651"/>
                <a:gd name="T9" fmla="*/ 9 h 628"/>
                <a:gd name="T10" fmla="*/ 640 w 651"/>
                <a:gd name="T11" fmla="*/ 37 h 628"/>
                <a:gd name="T12" fmla="*/ 644 w 651"/>
                <a:gd name="T13" fmla="*/ 67 h 628"/>
                <a:gd name="T14" fmla="*/ 623 w 651"/>
                <a:gd name="T15" fmla="*/ 100 h 628"/>
                <a:gd name="T16" fmla="*/ 244 w 651"/>
                <a:gd name="T17" fmla="*/ 608 h 628"/>
                <a:gd name="T18" fmla="*/ 192 w 651"/>
                <a:gd name="T19" fmla="*/ 607 h 628"/>
                <a:gd name="T20" fmla="*/ 18 w 651"/>
                <a:gd name="T21" fmla="*/ 355 h 628"/>
                <a:gd name="T22" fmla="*/ 5 w 651"/>
                <a:gd name="T23" fmla="*/ 334 h 628"/>
                <a:gd name="T24" fmla="*/ 9 w 651"/>
                <a:gd name="T25" fmla="*/ 305 h 628"/>
                <a:gd name="T26" fmla="*/ 43 w 651"/>
                <a:gd name="T27" fmla="*/ 278 h 628"/>
                <a:gd name="T28" fmla="*/ 75 w 651"/>
                <a:gd name="T29" fmla="*/ 281 h 628"/>
                <a:gd name="T30" fmla="*/ 123 w 651"/>
                <a:gd name="T31" fmla="*/ 317 h 628"/>
                <a:gd name="T32" fmla="*/ 209 w 651"/>
                <a:gd name="T33" fmla="*/ 385 h 628"/>
                <a:gd name="T34" fmla="*/ 216 w 651"/>
                <a:gd name="T35" fmla="*/ 38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1" h="628">
                  <a:moveTo>
                    <a:pt x="216" y="389"/>
                  </a:moveTo>
                  <a:cubicBezTo>
                    <a:pt x="234" y="370"/>
                    <a:pt x="252" y="351"/>
                    <a:pt x="270" y="332"/>
                  </a:cubicBezTo>
                  <a:cubicBezTo>
                    <a:pt x="362" y="234"/>
                    <a:pt x="454" y="135"/>
                    <a:pt x="546" y="37"/>
                  </a:cubicBezTo>
                  <a:cubicBezTo>
                    <a:pt x="554" y="29"/>
                    <a:pt x="561" y="20"/>
                    <a:pt x="569" y="13"/>
                  </a:cubicBezTo>
                  <a:cubicBezTo>
                    <a:pt x="581" y="1"/>
                    <a:pt x="592" y="0"/>
                    <a:pt x="605" y="9"/>
                  </a:cubicBezTo>
                  <a:cubicBezTo>
                    <a:pt x="618" y="17"/>
                    <a:pt x="629" y="27"/>
                    <a:pt x="640" y="37"/>
                  </a:cubicBezTo>
                  <a:cubicBezTo>
                    <a:pt x="650" y="45"/>
                    <a:pt x="651" y="56"/>
                    <a:pt x="644" y="67"/>
                  </a:cubicBezTo>
                  <a:cubicBezTo>
                    <a:pt x="637" y="78"/>
                    <a:pt x="631" y="89"/>
                    <a:pt x="623" y="100"/>
                  </a:cubicBezTo>
                  <a:cubicBezTo>
                    <a:pt x="497" y="269"/>
                    <a:pt x="370" y="439"/>
                    <a:pt x="244" y="608"/>
                  </a:cubicBezTo>
                  <a:cubicBezTo>
                    <a:pt x="229" y="628"/>
                    <a:pt x="206" y="627"/>
                    <a:pt x="192" y="607"/>
                  </a:cubicBezTo>
                  <a:cubicBezTo>
                    <a:pt x="134" y="523"/>
                    <a:pt x="76" y="439"/>
                    <a:pt x="18" y="355"/>
                  </a:cubicBezTo>
                  <a:cubicBezTo>
                    <a:pt x="13" y="348"/>
                    <a:pt x="9" y="341"/>
                    <a:pt x="5" y="334"/>
                  </a:cubicBezTo>
                  <a:cubicBezTo>
                    <a:pt x="0" y="324"/>
                    <a:pt x="1" y="313"/>
                    <a:pt x="9" y="305"/>
                  </a:cubicBezTo>
                  <a:cubicBezTo>
                    <a:pt x="19" y="295"/>
                    <a:pt x="31" y="286"/>
                    <a:pt x="43" y="278"/>
                  </a:cubicBezTo>
                  <a:cubicBezTo>
                    <a:pt x="54" y="271"/>
                    <a:pt x="65" y="273"/>
                    <a:pt x="75" y="281"/>
                  </a:cubicBezTo>
                  <a:cubicBezTo>
                    <a:pt x="91" y="292"/>
                    <a:pt x="107" y="305"/>
                    <a:pt x="123" y="317"/>
                  </a:cubicBezTo>
                  <a:cubicBezTo>
                    <a:pt x="152" y="340"/>
                    <a:pt x="181" y="362"/>
                    <a:pt x="209" y="385"/>
                  </a:cubicBezTo>
                  <a:cubicBezTo>
                    <a:pt x="211" y="386"/>
                    <a:pt x="213" y="388"/>
                    <a:pt x="216" y="3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4116388" y="1009651"/>
              <a:ext cx="3987800" cy="4970463"/>
            </a:xfrm>
            <a:custGeom>
              <a:avLst/>
              <a:gdLst>
                <a:gd name="T0" fmla="*/ 1043 w 1060"/>
                <a:gd name="T1" fmla="*/ 705 h 1322"/>
                <a:gd name="T2" fmla="*/ 998 w 1060"/>
                <a:gd name="T3" fmla="*/ 615 h 1322"/>
                <a:gd name="T4" fmla="*/ 974 w 1060"/>
                <a:gd name="T5" fmla="*/ 564 h 1322"/>
                <a:gd name="T6" fmla="*/ 987 w 1060"/>
                <a:gd name="T7" fmla="*/ 483 h 1322"/>
                <a:gd name="T8" fmla="*/ 998 w 1060"/>
                <a:gd name="T9" fmla="*/ 449 h 1322"/>
                <a:gd name="T10" fmla="*/ 996 w 1060"/>
                <a:gd name="T11" fmla="*/ 339 h 1322"/>
                <a:gd name="T12" fmla="*/ 941 w 1060"/>
                <a:gd name="T13" fmla="*/ 198 h 1322"/>
                <a:gd name="T14" fmla="*/ 899 w 1060"/>
                <a:gd name="T15" fmla="*/ 145 h 1322"/>
                <a:gd name="T16" fmla="*/ 803 w 1060"/>
                <a:gd name="T17" fmla="*/ 264 h 1322"/>
                <a:gd name="T18" fmla="*/ 825 w 1060"/>
                <a:gd name="T19" fmla="*/ 325 h 1322"/>
                <a:gd name="T20" fmla="*/ 811 w 1060"/>
                <a:gd name="T21" fmla="*/ 440 h 1322"/>
                <a:gd name="T22" fmla="*/ 633 w 1060"/>
                <a:gd name="T23" fmla="*/ 605 h 1322"/>
                <a:gd name="T24" fmla="*/ 615 w 1060"/>
                <a:gd name="T25" fmla="*/ 636 h 1322"/>
                <a:gd name="T26" fmla="*/ 635 w 1060"/>
                <a:gd name="T27" fmla="*/ 776 h 1322"/>
                <a:gd name="T28" fmla="*/ 635 w 1060"/>
                <a:gd name="T29" fmla="*/ 782 h 1322"/>
                <a:gd name="T30" fmla="*/ 580 w 1060"/>
                <a:gd name="T31" fmla="*/ 747 h 1322"/>
                <a:gd name="T32" fmla="*/ 419 w 1060"/>
                <a:gd name="T33" fmla="*/ 647 h 1322"/>
                <a:gd name="T34" fmla="*/ 405 w 1060"/>
                <a:gd name="T35" fmla="*/ 643 h 1322"/>
                <a:gd name="T36" fmla="*/ 225 w 1060"/>
                <a:gd name="T37" fmla="*/ 581 h 1322"/>
                <a:gd name="T38" fmla="*/ 134 w 1060"/>
                <a:gd name="T39" fmla="*/ 446 h 1322"/>
                <a:gd name="T40" fmla="*/ 146 w 1060"/>
                <a:gd name="T41" fmla="*/ 335 h 1322"/>
                <a:gd name="T42" fmla="*/ 267 w 1060"/>
                <a:gd name="T43" fmla="*/ 197 h 1322"/>
                <a:gd name="T44" fmla="*/ 566 w 1060"/>
                <a:gd name="T45" fmla="*/ 128 h 1322"/>
                <a:gd name="T46" fmla="*/ 640 w 1060"/>
                <a:gd name="T47" fmla="*/ 143 h 1322"/>
                <a:gd name="T48" fmla="*/ 741 w 1060"/>
                <a:gd name="T49" fmla="*/ 36 h 1322"/>
                <a:gd name="T50" fmla="*/ 652 w 1060"/>
                <a:gd name="T51" fmla="*/ 11 h 1322"/>
                <a:gd name="T52" fmla="*/ 583 w 1060"/>
                <a:gd name="T53" fmla="*/ 0 h 1322"/>
                <a:gd name="T54" fmla="*/ 498 w 1060"/>
                <a:gd name="T55" fmla="*/ 0 h 1322"/>
                <a:gd name="T56" fmla="*/ 486 w 1060"/>
                <a:gd name="T57" fmla="*/ 2 h 1322"/>
                <a:gd name="T58" fmla="*/ 374 w 1060"/>
                <a:gd name="T59" fmla="*/ 18 h 1322"/>
                <a:gd name="T60" fmla="*/ 205 w 1060"/>
                <a:gd name="T61" fmla="*/ 90 h 1322"/>
                <a:gd name="T62" fmla="*/ 91 w 1060"/>
                <a:gd name="T63" fmla="*/ 208 h 1322"/>
                <a:gd name="T64" fmla="*/ 12 w 1060"/>
                <a:gd name="T65" fmla="*/ 375 h 1322"/>
                <a:gd name="T66" fmla="*/ 17 w 1060"/>
                <a:gd name="T67" fmla="*/ 535 h 1322"/>
                <a:gd name="T68" fmla="*/ 76 w 1060"/>
                <a:gd name="T69" fmla="*/ 652 h 1322"/>
                <a:gd name="T70" fmla="*/ 158 w 1060"/>
                <a:gd name="T71" fmla="*/ 779 h 1322"/>
                <a:gd name="T72" fmla="*/ 196 w 1060"/>
                <a:gd name="T73" fmla="*/ 905 h 1322"/>
                <a:gd name="T74" fmla="*/ 184 w 1060"/>
                <a:gd name="T75" fmla="*/ 989 h 1322"/>
                <a:gd name="T76" fmla="*/ 195 w 1060"/>
                <a:gd name="T77" fmla="*/ 992 h 1322"/>
                <a:gd name="T78" fmla="*/ 294 w 1060"/>
                <a:gd name="T79" fmla="*/ 1039 h 1322"/>
                <a:gd name="T80" fmla="*/ 403 w 1060"/>
                <a:gd name="T81" fmla="*/ 1133 h 1322"/>
                <a:gd name="T82" fmla="*/ 527 w 1060"/>
                <a:gd name="T83" fmla="*/ 1293 h 1322"/>
                <a:gd name="T84" fmla="*/ 546 w 1060"/>
                <a:gd name="T85" fmla="*/ 1322 h 1322"/>
                <a:gd name="T86" fmla="*/ 569 w 1060"/>
                <a:gd name="T87" fmla="*/ 1265 h 1322"/>
                <a:gd name="T88" fmla="*/ 643 w 1060"/>
                <a:gd name="T89" fmla="*/ 1112 h 1322"/>
                <a:gd name="T90" fmla="*/ 691 w 1060"/>
                <a:gd name="T91" fmla="*/ 1071 h 1322"/>
                <a:gd name="T92" fmla="*/ 781 w 1060"/>
                <a:gd name="T93" fmla="*/ 1070 h 1322"/>
                <a:gd name="T94" fmla="*/ 892 w 1060"/>
                <a:gd name="T95" fmla="*/ 1069 h 1322"/>
                <a:gd name="T96" fmla="*/ 937 w 1060"/>
                <a:gd name="T97" fmla="*/ 1016 h 1322"/>
                <a:gd name="T98" fmla="*/ 934 w 1060"/>
                <a:gd name="T99" fmla="*/ 979 h 1322"/>
                <a:gd name="T100" fmla="*/ 944 w 1060"/>
                <a:gd name="T101" fmla="*/ 931 h 1322"/>
                <a:gd name="T102" fmla="*/ 953 w 1060"/>
                <a:gd name="T103" fmla="*/ 918 h 1322"/>
                <a:gd name="T104" fmla="*/ 957 w 1060"/>
                <a:gd name="T105" fmla="*/ 877 h 1322"/>
                <a:gd name="T106" fmla="*/ 963 w 1060"/>
                <a:gd name="T107" fmla="*/ 862 h 1322"/>
                <a:gd name="T108" fmla="*/ 982 w 1060"/>
                <a:gd name="T109" fmla="*/ 832 h 1322"/>
                <a:gd name="T110" fmla="*/ 981 w 1060"/>
                <a:gd name="T111" fmla="*/ 787 h 1322"/>
                <a:gd name="T112" fmla="*/ 1004 w 1060"/>
                <a:gd name="T113" fmla="*/ 762 h 1322"/>
                <a:gd name="T114" fmla="*/ 1007 w 1060"/>
                <a:gd name="T115" fmla="*/ 762 h 1322"/>
                <a:gd name="T116" fmla="*/ 1043 w 1060"/>
                <a:gd name="T117" fmla="*/ 705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60" h="1322">
                  <a:moveTo>
                    <a:pt x="1043" y="705"/>
                  </a:moveTo>
                  <a:cubicBezTo>
                    <a:pt x="1027" y="675"/>
                    <a:pt x="1013" y="645"/>
                    <a:pt x="998" y="615"/>
                  </a:cubicBezTo>
                  <a:cubicBezTo>
                    <a:pt x="990" y="598"/>
                    <a:pt x="981" y="582"/>
                    <a:pt x="974" y="564"/>
                  </a:cubicBezTo>
                  <a:cubicBezTo>
                    <a:pt x="964" y="535"/>
                    <a:pt x="974" y="509"/>
                    <a:pt x="987" y="483"/>
                  </a:cubicBezTo>
                  <a:cubicBezTo>
                    <a:pt x="992" y="472"/>
                    <a:pt x="996" y="461"/>
                    <a:pt x="998" y="449"/>
                  </a:cubicBezTo>
                  <a:cubicBezTo>
                    <a:pt x="1002" y="412"/>
                    <a:pt x="1001" y="375"/>
                    <a:pt x="996" y="339"/>
                  </a:cubicBezTo>
                  <a:cubicBezTo>
                    <a:pt x="988" y="287"/>
                    <a:pt x="969" y="241"/>
                    <a:pt x="941" y="198"/>
                  </a:cubicBezTo>
                  <a:cubicBezTo>
                    <a:pt x="928" y="179"/>
                    <a:pt x="914" y="162"/>
                    <a:pt x="899" y="145"/>
                  </a:cubicBezTo>
                  <a:cubicBezTo>
                    <a:pt x="803" y="264"/>
                    <a:pt x="803" y="264"/>
                    <a:pt x="803" y="264"/>
                  </a:cubicBezTo>
                  <a:cubicBezTo>
                    <a:pt x="813" y="282"/>
                    <a:pt x="820" y="303"/>
                    <a:pt x="825" y="325"/>
                  </a:cubicBezTo>
                  <a:cubicBezTo>
                    <a:pt x="833" y="365"/>
                    <a:pt x="827" y="404"/>
                    <a:pt x="811" y="440"/>
                  </a:cubicBezTo>
                  <a:cubicBezTo>
                    <a:pt x="775" y="520"/>
                    <a:pt x="711" y="570"/>
                    <a:pt x="633" y="605"/>
                  </a:cubicBezTo>
                  <a:cubicBezTo>
                    <a:pt x="612" y="614"/>
                    <a:pt x="612" y="614"/>
                    <a:pt x="615" y="636"/>
                  </a:cubicBezTo>
                  <a:cubicBezTo>
                    <a:pt x="622" y="683"/>
                    <a:pt x="628" y="729"/>
                    <a:pt x="635" y="776"/>
                  </a:cubicBezTo>
                  <a:cubicBezTo>
                    <a:pt x="635" y="777"/>
                    <a:pt x="635" y="778"/>
                    <a:pt x="635" y="782"/>
                  </a:cubicBezTo>
                  <a:cubicBezTo>
                    <a:pt x="615" y="770"/>
                    <a:pt x="598" y="759"/>
                    <a:pt x="580" y="747"/>
                  </a:cubicBezTo>
                  <a:cubicBezTo>
                    <a:pt x="526" y="714"/>
                    <a:pt x="472" y="680"/>
                    <a:pt x="419" y="647"/>
                  </a:cubicBezTo>
                  <a:cubicBezTo>
                    <a:pt x="415" y="644"/>
                    <a:pt x="409" y="644"/>
                    <a:pt x="405" y="643"/>
                  </a:cubicBezTo>
                  <a:cubicBezTo>
                    <a:pt x="340" y="637"/>
                    <a:pt x="279" y="619"/>
                    <a:pt x="225" y="581"/>
                  </a:cubicBezTo>
                  <a:cubicBezTo>
                    <a:pt x="178" y="547"/>
                    <a:pt x="145" y="504"/>
                    <a:pt x="134" y="446"/>
                  </a:cubicBezTo>
                  <a:cubicBezTo>
                    <a:pt x="127" y="408"/>
                    <a:pt x="131" y="371"/>
                    <a:pt x="146" y="335"/>
                  </a:cubicBezTo>
                  <a:cubicBezTo>
                    <a:pt x="170" y="275"/>
                    <a:pt x="213" y="231"/>
                    <a:pt x="267" y="197"/>
                  </a:cubicBezTo>
                  <a:cubicBezTo>
                    <a:pt x="358" y="138"/>
                    <a:pt x="459" y="118"/>
                    <a:pt x="566" y="128"/>
                  </a:cubicBezTo>
                  <a:cubicBezTo>
                    <a:pt x="592" y="131"/>
                    <a:pt x="616" y="136"/>
                    <a:pt x="640" y="143"/>
                  </a:cubicBezTo>
                  <a:cubicBezTo>
                    <a:pt x="741" y="36"/>
                    <a:pt x="741" y="36"/>
                    <a:pt x="741" y="36"/>
                  </a:cubicBezTo>
                  <a:cubicBezTo>
                    <a:pt x="712" y="25"/>
                    <a:pt x="682" y="16"/>
                    <a:pt x="652" y="11"/>
                  </a:cubicBezTo>
                  <a:cubicBezTo>
                    <a:pt x="629" y="6"/>
                    <a:pt x="606" y="3"/>
                    <a:pt x="583" y="0"/>
                  </a:cubicBezTo>
                  <a:cubicBezTo>
                    <a:pt x="555" y="0"/>
                    <a:pt x="527" y="0"/>
                    <a:pt x="498" y="0"/>
                  </a:cubicBezTo>
                  <a:cubicBezTo>
                    <a:pt x="494" y="1"/>
                    <a:pt x="490" y="1"/>
                    <a:pt x="486" y="2"/>
                  </a:cubicBezTo>
                  <a:cubicBezTo>
                    <a:pt x="449" y="7"/>
                    <a:pt x="411" y="10"/>
                    <a:pt x="374" y="18"/>
                  </a:cubicBezTo>
                  <a:cubicBezTo>
                    <a:pt x="313" y="29"/>
                    <a:pt x="255" y="53"/>
                    <a:pt x="205" y="90"/>
                  </a:cubicBezTo>
                  <a:cubicBezTo>
                    <a:pt x="161" y="123"/>
                    <a:pt x="124" y="163"/>
                    <a:pt x="91" y="208"/>
                  </a:cubicBezTo>
                  <a:cubicBezTo>
                    <a:pt x="54" y="258"/>
                    <a:pt x="26" y="314"/>
                    <a:pt x="12" y="375"/>
                  </a:cubicBezTo>
                  <a:cubicBezTo>
                    <a:pt x="0" y="429"/>
                    <a:pt x="0" y="482"/>
                    <a:pt x="17" y="535"/>
                  </a:cubicBezTo>
                  <a:cubicBezTo>
                    <a:pt x="31" y="576"/>
                    <a:pt x="53" y="615"/>
                    <a:pt x="76" y="652"/>
                  </a:cubicBezTo>
                  <a:cubicBezTo>
                    <a:pt x="103" y="695"/>
                    <a:pt x="132" y="736"/>
                    <a:pt x="158" y="779"/>
                  </a:cubicBezTo>
                  <a:cubicBezTo>
                    <a:pt x="181" y="818"/>
                    <a:pt x="193" y="860"/>
                    <a:pt x="196" y="905"/>
                  </a:cubicBezTo>
                  <a:cubicBezTo>
                    <a:pt x="198" y="933"/>
                    <a:pt x="193" y="961"/>
                    <a:pt x="184" y="989"/>
                  </a:cubicBezTo>
                  <a:cubicBezTo>
                    <a:pt x="189" y="990"/>
                    <a:pt x="192" y="991"/>
                    <a:pt x="195" y="992"/>
                  </a:cubicBezTo>
                  <a:cubicBezTo>
                    <a:pt x="231" y="1002"/>
                    <a:pt x="264" y="1018"/>
                    <a:pt x="294" y="1039"/>
                  </a:cubicBezTo>
                  <a:cubicBezTo>
                    <a:pt x="334" y="1066"/>
                    <a:pt x="370" y="1098"/>
                    <a:pt x="403" y="1133"/>
                  </a:cubicBezTo>
                  <a:cubicBezTo>
                    <a:pt x="450" y="1183"/>
                    <a:pt x="491" y="1236"/>
                    <a:pt x="527" y="1293"/>
                  </a:cubicBezTo>
                  <a:cubicBezTo>
                    <a:pt x="533" y="1303"/>
                    <a:pt x="539" y="1312"/>
                    <a:pt x="546" y="1322"/>
                  </a:cubicBezTo>
                  <a:cubicBezTo>
                    <a:pt x="554" y="1302"/>
                    <a:pt x="560" y="1283"/>
                    <a:pt x="569" y="1265"/>
                  </a:cubicBezTo>
                  <a:cubicBezTo>
                    <a:pt x="593" y="1214"/>
                    <a:pt x="618" y="1164"/>
                    <a:pt x="643" y="1112"/>
                  </a:cubicBezTo>
                  <a:cubicBezTo>
                    <a:pt x="653" y="1091"/>
                    <a:pt x="669" y="1078"/>
                    <a:pt x="691" y="1071"/>
                  </a:cubicBezTo>
                  <a:cubicBezTo>
                    <a:pt x="721" y="1061"/>
                    <a:pt x="751" y="1066"/>
                    <a:pt x="781" y="1070"/>
                  </a:cubicBezTo>
                  <a:cubicBezTo>
                    <a:pt x="818" y="1075"/>
                    <a:pt x="856" y="1078"/>
                    <a:pt x="892" y="1069"/>
                  </a:cubicBezTo>
                  <a:cubicBezTo>
                    <a:pt x="923" y="1060"/>
                    <a:pt x="937" y="1048"/>
                    <a:pt x="937" y="1016"/>
                  </a:cubicBezTo>
                  <a:cubicBezTo>
                    <a:pt x="936" y="1004"/>
                    <a:pt x="936" y="991"/>
                    <a:pt x="934" y="979"/>
                  </a:cubicBezTo>
                  <a:cubicBezTo>
                    <a:pt x="930" y="961"/>
                    <a:pt x="934" y="946"/>
                    <a:pt x="944" y="931"/>
                  </a:cubicBezTo>
                  <a:cubicBezTo>
                    <a:pt x="948" y="927"/>
                    <a:pt x="951" y="923"/>
                    <a:pt x="953" y="918"/>
                  </a:cubicBezTo>
                  <a:cubicBezTo>
                    <a:pt x="961" y="905"/>
                    <a:pt x="965" y="892"/>
                    <a:pt x="957" y="877"/>
                  </a:cubicBezTo>
                  <a:cubicBezTo>
                    <a:pt x="953" y="870"/>
                    <a:pt x="955" y="865"/>
                    <a:pt x="963" y="862"/>
                  </a:cubicBezTo>
                  <a:cubicBezTo>
                    <a:pt x="979" y="855"/>
                    <a:pt x="983" y="849"/>
                    <a:pt x="982" y="832"/>
                  </a:cubicBezTo>
                  <a:cubicBezTo>
                    <a:pt x="982" y="817"/>
                    <a:pt x="981" y="802"/>
                    <a:pt x="981" y="787"/>
                  </a:cubicBezTo>
                  <a:cubicBezTo>
                    <a:pt x="981" y="769"/>
                    <a:pt x="986" y="764"/>
                    <a:pt x="1004" y="762"/>
                  </a:cubicBezTo>
                  <a:cubicBezTo>
                    <a:pt x="1005" y="762"/>
                    <a:pt x="1006" y="762"/>
                    <a:pt x="1007" y="762"/>
                  </a:cubicBezTo>
                  <a:cubicBezTo>
                    <a:pt x="1035" y="759"/>
                    <a:pt x="1060" y="737"/>
                    <a:pt x="1043" y="7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524000"/>
            <a:ext cx="8305800" cy="1676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3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19201" y="1790700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000" b="1" dirty="0">
                <a:solidFill>
                  <a:srgbClr val="3DAEEA"/>
                </a:solidFill>
              </a:rPr>
              <a:t>Work Assignments</a:t>
            </a:r>
          </a:p>
          <a:p>
            <a:pPr marL="285750" lvl="1"/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Assignments that relate directly to the implementation of GPP in learners’ contexts</a:t>
            </a:r>
          </a:p>
          <a:p>
            <a:pPr marL="285750" lvl="1"/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Completed and uploaded work assignments count towards certificate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BF0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 smtClean="0">
                <a:solidFill>
                  <a:srgbClr val="FFFFFF"/>
                </a:solidFill>
              </a:rPr>
              <a:t>GPP course </a:t>
            </a:r>
            <a:r>
              <a:rPr lang="en-US" sz="3200" b="1" dirty="0" smtClean="0">
                <a:solidFill>
                  <a:srgbClr val="FAA014"/>
                </a:solidFill>
              </a:rPr>
              <a:t>components</a:t>
            </a:r>
            <a:endParaRPr lang="en-US" sz="3000" dirty="0" smtClean="0">
              <a:solidFill>
                <a:srgbClr val="FAA014"/>
              </a:solidFill>
              <a:ea typeface="ＭＳ Ｐゴシック" pitchFamily="34" charset="-128"/>
              <a:cs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3429000"/>
            <a:ext cx="8305800" cy="1676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3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19201" y="3657600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D16349"/>
              </a:buClr>
              <a:buNone/>
            </a:pPr>
            <a:r>
              <a:rPr lang="en-US" sz="2000" b="1" dirty="0" smtClean="0">
                <a:solidFill>
                  <a:srgbClr val="3DAEEA"/>
                </a:solidFill>
              </a:rPr>
              <a:t>Knowledge assessment </a:t>
            </a:r>
            <a:r>
              <a:rPr lang="en-US" sz="2000" b="1" dirty="0">
                <a:solidFill>
                  <a:srgbClr val="3DAEEA"/>
                </a:solidFill>
              </a:rPr>
              <a:t>and final evaluation</a:t>
            </a:r>
          </a:p>
          <a:p>
            <a:pPr marL="285750" lvl="1"/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Pre/post knowledge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assessment of core GPP concepts </a:t>
            </a:r>
          </a:p>
          <a:p>
            <a:pPr marL="285750" lvl="1"/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Evaluation of course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components using an online survey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pPr marL="285750" lvl="1"/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Focus group discussions are conducted at the end of the course (optional but encouraged)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5334000"/>
            <a:ext cx="8305800" cy="1143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3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19201" y="5334000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3DAEEA"/>
                </a:solidFill>
              </a:rPr>
              <a:t>Certificates </a:t>
            </a:r>
          </a:p>
          <a:p>
            <a:pPr marL="285750" lvl="1"/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Certificates are only awarded to learners who complete ALL track requirements, as listed in the Course Syllabus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33400" y="1676400"/>
            <a:ext cx="503238" cy="646114"/>
            <a:chOff x="4308476" y="4383097"/>
            <a:chExt cx="503238" cy="646114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5" name="Freeform 148"/>
            <p:cNvSpPr>
              <a:spLocks/>
            </p:cNvSpPr>
            <p:nvPr/>
          </p:nvSpPr>
          <p:spPr bwMode="auto">
            <a:xfrm>
              <a:off x="4398963" y="4564073"/>
              <a:ext cx="93663" cy="90488"/>
            </a:xfrm>
            <a:custGeom>
              <a:avLst/>
              <a:gdLst>
                <a:gd name="T0" fmla="*/ 2 w 25"/>
                <a:gd name="T1" fmla="*/ 24 h 24"/>
                <a:gd name="T2" fmla="*/ 18 w 25"/>
                <a:gd name="T3" fmla="*/ 24 h 24"/>
                <a:gd name="T4" fmla="*/ 22 w 25"/>
                <a:gd name="T5" fmla="*/ 24 h 24"/>
                <a:gd name="T6" fmla="*/ 25 w 25"/>
                <a:gd name="T7" fmla="*/ 21 h 24"/>
                <a:gd name="T8" fmla="*/ 25 w 25"/>
                <a:gd name="T9" fmla="*/ 11 h 24"/>
                <a:gd name="T10" fmla="*/ 24 w 25"/>
                <a:gd name="T11" fmla="*/ 10 h 24"/>
                <a:gd name="T12" fmla="*/ 23 w 25"/>
                <a:gd name="T13" fmla="*/ 12 h 24"/>
                <a:gd name="T14" fmla="*/ 22 w 25"/>
                <a:gd name="T15" fmla="*/ 13 h 24"/>
                <a:gd name="T16" fmla="*/ 22 w 25"/>
                <a:gd name="T17" fmla="*/ 20 h 24"/>
                <a:gd name="T18" fmla="*/ 21 w 25"/>
                <a:gd name="T19" fmla="*/ 21 h 24"/>
                <a:gd name="T20" fmla="*/ 3 w 25"/>
                <a:gd name="T21" fmla="*/ 21 h 24"/>
                <a:gd name="T22" fmla="*/ 2 w 25"/>
                <a:gd name="T23" fmla="*/ 20 h 24"/>
                <a:gd name="T24" fmla="*/ 2 w 25"/>
                <a:gd name="T25" fmla="*/ 4 h 24"/>
                <a:gd name="T26" fmla="*/ 3 w 25"/>
                <a:gd name="T27" fmla="*/ 3 h 24"/>
                <a:gd name="T28" fmla="*/ 15 w 25"/>
                <a:gd name="T29" fmla="*/ 3 h 24"/>
                <a:gd name="T30" fmla="*/ 16 w 25"/>
                <a:gd name="T31" fmla="*/ 2 h 24"/>
                <a:gd name="T32" fmla="*/ 18 w 25"/>
                <a:gd name="T33" fmla="*/ 0 h 24"/>
                <a:gd name="T34" fmla="*/ 18 w 25"/>
                <a:gd name="T35" fmla="*/ 0 h 24"/>
                <a:gd name="T36" fmla="*/ 18 w 25"/>
                <a:gd name="T37" fmla="*/ 0 h 24"/>
                <a:gd name="T38" fmla="*/ 2 w 25"/>
                <a:gd name="T39" fmla="*/ 0 h 24"/>
                <a:gd name="T40" fmla="*/ 0 w 25"/>
                <a:gd name="T41" fmla="*/ 3 h 24"/>
                <a:gd name="T42" fmla="*/ 0 w 25"/>
                <a:gd name="T43" fmla="*/ 21 h 24"/>
                <a:gd name="T44" fmla="*/ 2 w 25"/>
                <a:gd name="T4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" h="24">
                  <a:moveTo>
                    <a:pt x="2" y="24"/>
                  </a:moveTo>
                  <a:cubicBezTo>
                    <a:pt x="8" y="24"/>
                    <a:pt x="13" y="24"/>
                    <a:pt x="18" y="24"/>
                  </a:cubicBezTo>
                  <a:cubicBezTo>
                    <a:pt x="20" y="24"/>
                    <a:pt x="21" y="24"/>
                    <a:pt x="22" y="24"/>
                  </a:cubicBezTo>
                  <a:cubicBezTo>
                    <a:pt x="24" y="24"/>
                    <a:pt x="25" y="23"/>
                    <a:pt x="25" y="21"/>
                  </a:cubicBezTo>
                  <a:cubicBezTo>
                    <a:pt x="25" y="18"/>
                    <a:pt x="25" y="15"/>
                    <a:pt x="25" y="11"/>
                  </a:cubicBezTo>
                  <a:cubicBezTo>
                    <a:pt x="25" y="11"/>
                    <a:pt x="25" y="11"/>
                    <a:pt x="24" y="10"/>
                  </a:cubicBezTo>
                  <a:cubicBezTo>
                    <a:pt x="24" y="11"/>
                    <a:pt x="23" y="12"/>
                    <a:pt x="23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6"/>
                    <a:pt x="22" y="18"/>
                    <a:pt x="22" y="20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15" y="21"/>
                    <a:pt x="9" y="21"/>
                    <a:pt x="3" y="21"/>
                  </a:cubicBezTo>
                  <a:cubicBezTo>
                    <a:pt x="2" y="21"/>
                    <a:pt x="2" y="21"/>
                    <a:pt x="2" y="20"/>
                  </a:cubicBezTo>
                  <a:cubicBezTo>
                    <a:pt x="2" y="15"/>
                    <a:pt x="2" y="9"/>
                    <a:pt x="2" y="4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7" y="3"/>
                    <a:pt x="11" y="3"/>
                    <a:pt x="15" y="3"/>
                  </a:cubicBezTo>
                  <a:cubicBezTo>
                    <a:pt x="16" y="3"/>
                    <a:pt x="16" y="3"/>
                    <a:pt x="16" y="2"/>
                  </a:cubicBezTo>
                  <a:cubicBezTo>
                    <a:pt x="17" y="2"/>
                    <a:pt x="18" y="1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7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9"/>
                    <a:pt x="0" y="15"/>
                    <a:pt x="0" y="21"/>
                  </a:cubicBezTo>
                  <a:cubicBezTo>
                    <a:pt x="0" y="23"/>
                    <a:pt x="1" y="24"/>
                    <a:pt x="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9"/>
            <p:cNvSpPr>
              <a:spLocks/>
            </p:cNvSpPr>
            <p:nvPr/>
          </p:nvSpPr>
          <p:spPr bwMode="auto">
            <a:xfrm>
              <a:off x="4413251" y="4564073"/>
              <a:ext cx="87313" cy="71438"/>
            </a:xfrm>
            <a:custGeom>
              <a:avLst/>
              <a:gdLst>
                <a:gd name="T0" fmla="*/ 21 w 23"/>
                <a:gd name="T1" fmla="*/ 1 h 19"/>
                <a:gd name="T2" fmla="*/ 18 w 23"/>
                <a:gd name="T3" fmla="*/ 1 h 19"/>
                <a:gd name="T4" fmla="*/ 11 w 23"/>
                <a:gd name="T5" fmla="*/ 9 h 19"/>
                <a:gd name="T6" fmla="*/ 8 w 23"/>
                <a:gd name="T7" fmla="*/ 12 h 19"/>
                <a:gd name="T8" fmla="*/ 4 w 23"/>
                <a:gd name="T9" fmla="*/ 8 h 19"/>
                <a:gd name="T10" fmla="*/ 2 w 23"/>
                <a:gd name="T11" fmla="*/ 8 h 19"/>
                <a:gd name="T12" fmla="*/ 0 w 23"/>
                <a:gd name="T13" fmla="*/ 10 h 19"/>
                <a:gd name="T14" fmla="*/ 0 w 23"/>
                <a:gd name="T15" fmla="*/ 12 h 19"/>
                <a:gd name="T16" fmla="*/ 8 w 23"/>
                <a:gd name="T17" fmla="*/ 18 h 19"/>
                <a:gd name="T18" fmla="*/ 9 w 23"/>
                <a:gd name="T19" fmla="*/ 18 h 19"/>
                <a:gd name="T20" fmla="*/ 12 w 23"/>
                <a:gd name="T21" fmla="*/ 15 h 19"/>
                <a:gd name="T22" fmla="*/ 22 w 23"/>
                <a:gd name="T23" fmla="*/ 4 h 19"/>
                <a:gd name="T24" fmla="*/ 22 w 23"/>
                <a:gd name="T25" fmla="*/ 2 h 19"/>
                <a:gd name="T26" fmla="*/ 21 w 23"/>
                <a:gd name="T2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9">
                  <a:moveTo>
                    <a:pt x="21" y="1"/>
                  </a:moveTo>
                  <a:cubicBezTo>
                    <a:pt x="20" y="0"/>
                    <a:pt x="19" y="0"/>
                    <a:pt x="18" y="1"/>
                  </a:cubicBezTo>
                  <a:cubicBezTo>
                    <a:pt x="16" y="4"/>
                    <a:pt x="13" y="6"/>
                    <a:pt x="11" y="9"/>
                  </a:cubicBezTo>
                  <a:cubicBezTo>
                    <a:pt x="10" y="10"/>
                    <a:pt x="9" y="11"/>
                    <a:pt x="8" y="12"/>
                  </a:cubicBezTo>
                  <a:cubicBezTo>
                    <a:pt x="7" y="11"/>
                    <a:pt x="5" y="9"/>
                    <a:pt x="4" y="8"/>
                  </a:cubicBezTo>
                  <a:cubicBezTo>
                    <a:pt x="3" y="7"/>
                    <a:pt x="3" y="7"/>
                    <a:pt x="2" y="8"/>
                  </a:cubicBezTo>
                  <a:cubicBezTo>
                    <a:pt x="1" y="9"/>
                    <a:pt x="1" y="9"/>
                    <a:pt x="0" y="10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3" y="14"/>
                    <a:pt x="5" y="16"/>
                    <a:pt x="8" y="18"/>
                  </a:cubicBezTo>
                  <a:cubicBezTo>
                    <a:pt x="8" y="19"/>
                    <a:pt x="9" y="19"/>
                    <a:pt x="9" y="18"/>
                  </a:cubicBezTo>
                  <a:cubicBezTo>
                    <a:pt x="10" y="17"/>
                    <a:pt x="11" y="16"/>
                    <a:pt x="12" y="15"/>
                  </a:cubicBezTo>
                  <a:cubicBezTo>
                    <a:pt x="16" y="11"/>
                    <a:pt x="19" y="8"/>
                    <a:pt x="22" y="4"/>
                  </a:cubicBezTo>
                  <a:cubicBezTo>
                    <a:pt x="23" y="3"/>
                    <a:pt x="23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0"/>
            <p:cNvSpPr>
              <a:spLocks/>
            </p:cNvSpPr>
            <p:nvPr/>
          </p:nvSpPr>
          <p:spPr bwMode="auto">
            <a:xfrm>
              <a:off x="4398963" y="4706948"/>
              <a:ext cx="93663" cy="85725"/>
            </a:xfrm>
            <a:custGeom>
              <a:avLst/>
              <a:gdLst>
                <a:gd name="T0" fmla="*/ 2 w 25"/>
                <a:gd name="T1" fmla="*/ 23 h 23"/>
                <a:gd name="T2" fmla="*/ 18 w 25"/>
                <a:gd name="T3" fmla="*/ 23 h 23"/>
                <a:gd name="T4" fmla="*/ 22 w 25"/>
                <a:gd name="T5" fmla="*/ 23 h 23"/>
                <a:gd name="T6" fmla="*/ 25 w 25"/>
                <a:gd name="T7" fmla="*/ 21 h 23"/>
                <a:gd name="T8" fmla="*/ 25 w 25"/>
                <a:gd name="T9" fmla="*/ 11 h 23"/>
                <a:gd name="T10" fmla="*/ 24 w 25"/>
                <a:gd name="T11" fmla="*/ 10 h 23"/>
                <a:gd name="T12" fmla="*/ 23 w 25"/>
                <a:gd name="T13" fmla="*/ 12 h 23"/>
                <a:gd name="T14" fmla="*/ 22 w 25"/>
                <a:gd name="T15" fmla="*/ 13 h 23"/>
                <a:gd name="T16" fmla="*/ 22 w 25"/>
                <a:gd name="T17" fmla="*/ 20 h 23"/>
                <a:gd name="T18" fmla="*/ 21 w 25"/>
                <a:gd name="T19" fmla="*/ 21 h 23"/>
                <a:gd name="T20" fmla="*/ 3 w 25"/>
                <a:gd name="T21" fmla="*/ 21 h 23"/>
                <a:gd name="T22" fmla="*/ 2 w 25"/>
                <a:gd name="T23" fmla="*/ 20 h 23"/>
                <a:gd name="T24" fmla="*/ 2 w 25"/>
                <a:gd name="T25" fmla="*/ 3 h 23"/>
                <a:gd name="T26" fmla="*/ 3 w 25"/>
                <a:gd name="T27" fmla="*/ 2 h 23"/>
                <a:gd name="T28" fmla="*/ 15 w 25"/>
                <a:gd name="T29" fmla="*/ 2 h 23"/>
                <a:gd name="T30" fmla="*/ 16 w 25"/>
                <a:gd name="T31" fmla="*/ 2 h 23"/>
                <a:gd name="T32" fmla="*/ 18 w 25"/>
                <a:gd name="T33" fmla="*/ 0 h 23"/>
                <a:gd name="T34" fmla="*/ 18 w 25"/>
                <a:gd name="T35" fmla="*/ 0 h 23"/>
                <a:gd name="T36" fmla="*/ 18 w 25"/>
                <a:gd name="T37" fmla="*/ 0 h 23"/>
                <a:gd name="T38" fmla="*/ 2 w 25"/>
                <a:gd name="T39" fmla="*/ 0 h 23"/>
                <a:gd name="T40" fmla="*/ 0 w 25"/>
                <a:gd name="T41" fmla="*/ 2 h 23"/>
                <a:gd name="T42" fmla="*/ 0 w 25"/>
                <a:gd name="T43" fmla="*/ 21 h 23"/>
                <a:gd name="T44" fmla="*/ 2 w 25"/>
                <a:gd name="T4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" h="23">
                  <a:moveTo>
                    <a:pt x="2" y="23"/>
                  </a:moveTo>
                  <a:cubicBezTo>
                    <a:pt x="8" y="23"/>
                    <a:pt x="13" y="23"/>
                    <a:pt x="18" y="23"/>
                  </a:cubicBezTo>
                  <a:cubicBezTo>
                    <a:pt x="20" y="23"/>
                    <a:pt x="21" y="23"/>
                    <a:pt x="22" y="23"/>
                  </a:cubicBezTo>
                  <a:cubicBezTo>
                    <a:pt x="24" y="23"/>
                    <a:pt x="25" y="22"/>
                    <a:pt x="25" y="21"/>
                  </a:cubicBezTo>
                  <a:cubicBezTo>
                    <a:pt x="25" y="17"/>
                    <a:pt x="25" y="14"/>
                    <a:pt x="25" y="11"/>
                  </a:cubicBezTo>
                  <a:cubicBezTo>
                    <a:pt x="25" y="10"/>
                    <a:pt x="25" y="10"/>
                    <a:pt x="24" y="10"/>
                  </a:cubicBezTo>
                  <a:cubicBezTo>
                    <a:pt x="24" y="11"/>
                    <a:pt x="23" y="11"/>
                    <a:pt x="23" y="12"/>
                  </a:cubicBezTo>
                  <a:cubicBezTo>
                    <a:pt x="22" y="12"/>
                    <a:pt x="22" y="12"/>
                    <a:pt x="22" y="13"/>
                  </a:cubicBezTo>
                  <a:cubicBezTo>
                    <a:pt x="22" y="15"/>
                    <a:pt x="22" y="17"/>
                    <a:pt x="22" y="20"/>
                  </a:cubicBezTo>
                  <a:cubicBezTo>
                    <a:pt x="22" y="20"/>
                    <a:pt x="22" y="21"/>
                    <a:pt x="21" y="21"/>
                  </a:cubicBezTo>
                  <a:cubicBezTo>
                    <a:pt x="15" y="21"/>
                    <a:pt x="9" y="21"/>
                    <a:pt x="3" y="21"/>
                  </a:cubicBezTo>
                  <a:cubicBezTo>
                    <a:pt x="2" y="21"/>
                    <a:pt x="2" y="21"/>
                    <a:pt x="2" y="20"/>
                  </a:cubicBezTo>
                  <a:cubicBezTo>
                    <a:pt x="2" y="14"/>
                    <a:pt x="2" y="9"/>
                    <a:pt x="2" y="3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7" y="2"/>
                    <a:pt x="11" y="2"/>
                    <a:pt x="15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7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8"/>
                    <a:pt x="0" y="14"/>
                    <a:pt x="0" y="21"/>
                  </a:cubicBezTo>
                  <a:cubicBezTo>
                    <a:pt x="0" y="22"/>
                    <a:pt x="1" y="23"/>
                    <a:pt x="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1"/>
            <p:cNvSpPr>
              <a:spLocks/>
            </p:cNvSpPr>
            <p:nvPr/>
          </p:nvSpPr>
          <p:spPr bwMode="auto">
            <a:xfrm>
              <a:off x="4413251" y="4703773"/>
              <a:ext cx="87313" cy="69850"/>
            </a:xfrm>
            <a:custGeom>
              <a:avLst/>
              <a:gdLst>
                <a:gd name="T0" fmla="*/ 21 w 23"/>
                <a:gd name="T1" fmla="*/ 1 h 19"/>
                <a:gd name="T2" fmla="*/ 18 w 23"/>
                <a:gd name="T3" fmla="*/ 1 h 19"/>
                <a:gd name="T4" fmla="*/ 11 w 23"/>
                <a:gd name="T5" fmla="*/ 9 h 19"/>
                <a:gd name="T6" fmla="*/ 8 w 23"/>
                <a:gd name="T7" fmla="*/ 12 h 19"/>
                <a:gd name="T8" fmla="*/ 4 w 23"/>
                <a:gd name="T9" fmla="*/ 8 h 19"/>
                <a:gd name="T10" fmla="*/ 2 w 23"/>
                <a:gd name="T11" fmla="*/ 8 h 19"/>
                <a:gd name="T12" fmla="*/ 0 w 23"/>
                <a:gd name="T13" fmla="*/ 10 h 19"/>
                <a:gd name="T14" fmla="*/ 0 w 23"/>
                <a:gd name="T15" fmla="*/ 12 h 19"/>
                <a:gd name="T16" fmla="*/ 8 w 23"/>
                <a:gd name="T17" fmla="*/ 18 h 19"/>
                <a:gd name="T18" fmla="*/ 9 w 23"/>
                <a:gd name="T19" fmla="*/ 18 h 19"/>
                <a:gd name="T20" fmla="*/ 12 w 23"/>
                <a:gd name="T21" fmla="*/ 15 h 19"/>
                <a:gd name="T22" fmla="*/ 22 w 23"/>
                <a:gd name="T23" fmla="*/ 4 h 19"/>
                <a:gd name="T24" fmla="*/ 22 w 23"/>
                <a:gd name="T25" fmla="*/ 2 h 19"/>
                <a:gd name="T26" fmla="*/ 21 w 23"/>
                <a:gd name="T2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9">
                  <a:moveTo>
                    <a:pt x="21" y="1"/>
                  </a:moveTo>
                  <a:cubicBezTo>
                    <a:pt x="20" y="0"/>
                    <a:pt x="19" y="0"/>
                    <a:pt x="18" y="1"/>
                  </a:cubicBezTo>
                  <a:cubicBezTo>
                    <a:pt x="16" y="4"/>
                    <a:pt x="13" y="7"/>
                    <a:pt x="11" y="9"/>
                  </a:cubicBezTo>
                  <a:cubicBezTo>
                    <a:pt x="10" y="10"/>
                    <a:pt x="9" y="11"/>
                    <a:pt x="8" y="12"/>
                  </a:cubicBezTo>
                  <a:cubicBezTo>
                    <a:pt x="7" y="11"/>
                    <a:pt x="5" y="10"/>
                    <a:pt x="4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1" y="9"/>
                    <a:pt x="1" y="10"/>
                    <a:pt x="0" y="10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3" y="14"/>
                    <a:pt x="5" y="16"/>
                    <a:pt x="8" y="18"/>
                  </a:cubicBezTo>
                  <a:cubicBezTo>
                    <a:pt x="8" y="19"/>
                    <a:pt x="9" y="19"/>
                    <a:pt x="9" y="18"/>
                  </a:cubicBezTo>
                  <a:cubicBezTo>
                    <a:pt x="10" y="17"/>
                    <a:pt x="11" y="16"/>
                    <a:pt x="12" y="15"/>
                  </a:cubicBezTo>
                  <a:cubicBezTo>
                    <a:pt x="16" y="12"/>
                    <a:pt x="19" y="8"/>
                    <a:pt x="22" y="4"/>
                  </a:cubicBezTo>
                  <a:cubicBezTo>
                    <a:pt x="23" y="4"/>
                    <a:pt x="23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2"/>
            <p:cNvSpPr>
              <a:spLocks/>
            </p:cNvSpPr>
            <p:nvPr/>
          </p:nvSpPr>
          <p:spPr bwMode="auto">
            <a:xfrm>
              <a:off x="4398963" y="4845061"/>
              <a:ext cx="93663" cy="87313"/>
            </a:xfrm>
            <a:custGeom>
              <a:avLst/>
              <a:gdLst>
                <a:gd name="T0" fmla="*/ 23 w 25"/>
                <a:gd name="T1" fmla="*/ 12 h 23"/>
                <a:gd name="T2" fmla="*/ 22 w 25"/>
                <a:gd name="T3" fmla="*/ 13 h 23"/>
                <a:gd name="T4" fmla="*/ 22 w 25"/>
                <a:gd name="T5" fmla="*/ 20 h 23"/>
                <a:gd name="T6" fmla="*/ 21 w 25"/>
                <a:gd name="T7" fmla="*/ 21 h 23"/>
                <a:gd name="T8" fmla="*/ 3 w 25"/>
                <a:gd name="T9" fmla="*/ 21 h 23"/>
                <a:gd name="T10" fmla="*/ 2 w 25"/>
                <a:gd name="T11" fmla="*/ 20 h 23"/>
                <a:gd name="T12" fmla="*/ 2 w 25"/>
                <a:gd name="T13" fmla="*/ 3 h 23"/>
                <a:gd name="T14" fmla="*/ 3 w 25"/>
                <a:gd name="T15" fmla="*/ 2 h 23"/>
                <a:gd name="T16" fmla="*/ 15 w 25"/>
                <a:gd name="T17" fmla="*/ 2 h 23"/>
                <a:gd name="T18" fmla="*/ 16 w 25"/>
                <a:gd name="T19" fmla="*/ 2 h 23"/>
                <a:gd name="T20" fmla="*/ 18 w 25"/>
                <a:gd name="T21" fmla="*/ 0 h 23"/>
                <a:gd name="T22" fmla="*/ 18 w 25"/>
                <a:gd name="T23" fmla="*/ 0 h 23"/>
                <a:gd name="T24" fmla="*/ 18 w 25"/>
                <a:gd name="T25" fmla="*/ 0 h 23"/>
                <a:gd name="T26" fmla="*/ 2 w 25"/>
                <a:gd name="T27" fmla="*/ 0 h 23"/>
                <a:gd name="T28" fmla="*/ 0 w 25"/>
                <a:gd name="T29" fmla="*/ 2 h 23"/>
                <a:gd name="T30" fmla="*/ 0 w 25"/>
                <a:gd name="T31" fmla="*/ 21 h 23"/>
                <a:gd name="T32" fmla="*/ 2 w 25"/>
                <a:gd name="T33" fmla="*/ 23 h 23"/>
                <a:gd name="T34" fmla="*/ 18 w 25"/>
                <a:gd name="T35" fmla="*/ 23 h 23"/>
                <a:gd name="T36" fmla="*/ 22 w 25"/>
                <a:gd name="T37" fmla="*/ 23 h 23"/>
                <a:gd name="T38" fmla="*/ 25 w 25"/>
                <a:gd name="T39" fmla="*/ 21 h 23"/>
                <a:gd name="T40" fmla="*/ 25 w 25"/>
                <a:gd name="T41" fmla="*/ 11 h 23"/>
                <a:gd name="T42" fmla="*/ 24 w 25"/>
                <a:gd name="T43" fmla="*/ 10 h 23"/>
                <a:gd name="T44" fmla="*/ 23 w 25"/>
                <a:gd name="T45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" h="23">
                  <a:moveTo>
                    <a:pt x="23" y="12"/>
                  </a:moveTo>
                  <a:cubicBezTo>
                    <a:pt x="22" y="12"/>
                    <a:pt x="22" y="13"/>
                    <a:pt x="22" y="13"/>
                  </a:cubicBezTo>
                  <a:cubicBezTo>
                    <a:pt x="22" y="15"/>
                    <a:pt x="22" y="18"/>
                    <a:pt x="22" y="20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15" y="21"/>
                    <a:pt x="9" y="21"/>
                    <a:pt x="3" y="21"/>
                  </a:cubicBezTo>
                  <a:cubicBezTo>
                    <a:pt x="2" y="21"/>
                    <a:pt x="2" y="21"/>
                    <a:pt x="2" y="20"/>
                  </a:cubicBezTo>
                  <a:cubicBezTo>
                    <a:pt x="2" y="14"/>
                    <a:pt x="2" y="9"/>
                    <a:pt x="2" y="3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7" y="2"/>
                    <a:pt x="11" y="2"/>
                    <a:pt x="15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18" y="1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7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9"/>
                    <a:pt x="0" y="15"/>
                    <a:pt x="0" y="21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8" y="23"/>
                    <a:pt x="13" y="23"/>
                    <a:pt x="18" y="23"/>
                  </a:cubicBezTo>
                  <a:cubicBezTo>
                    <a:pt x="20" y="23"/>
                    <a:pt x="21" y="23"/>
                    <a:pt x="22" y="23"/>
                  </a:cubicBezTo>
                  <a:cubicBezTo>
                    <a:pt x="24" y="23"/>
                    <a:pt x="25" y="23"/>
                    <a:pt x="25" y="21"/>
                  </a:cubicBezTo>
                  <a:cubicBezTo>
                    <a:pt x="25" y="18"/>
                    <a:pt x="25" y="14"/>
                    <a:pt x="25" y="11"/>
                  </a:cubicBezTo>
                  <a:cubicBezTo>
                    <a:pt x="25" y="11"/>
                    <a:pt x="25" y="11"/>
                    <a:pt x="24" y="10"/>
                  </a:cubicBezTo>
                  <a:cubicBezTo>
                    <a:pt x="24" y="11"/>
                    <a:pt x="23" y="11"/>
                    <a:pt x="2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3"/>
            <p:cNvSpPr>
              <a:spLocks/>
            </p:cNvSpPr>
            <p:nvPr/>
          </p:nvSpPr>
          <p:spPr bwMode="auto">
            <a:xfrm>
              <a:off x="4413251" y="4845061"/>
              <a:ext cx="87313" cy="68263"/>
            </a:xfrm>
            <a:custGeom>
              <a:avLst/>
              <a:gdLst>
                <a:gd name="T0" fmla="*/ 21 w 23"/>
                <a:gd name="T1" fmla="*/ 0 h 18"/>
                <a:gd name="T2" fmla="*/ 18 w 23"/>
                <a:gd name="T3" fmla="*/ 0 h 18"/>
                <a:gd name="T4" fmla="*/ 11 w 23"/>
                <a:gd name="T5" fmla="*/ 9 h 18"/>
                <a:gd name="T6" fmla="*/ 8 w 23"/>
                <a:gd name="T7" fmla="*/ 12 h 18"/>
                <a:gd name="T8" fmla="*/ 4 w 23"/>
                <a:gd name="T9" fmla="*/ 8 h 18"/>
                <a:gd name="T10" fmla="*/ 2 w 23"/>
                <a:gd name="T11" fmla="*/ 8 h 18"/>
                <a:gd name="T12" fmla="*/ 0 w 23"/>
                <a:gd name="T13" fmla="*/ 10 h 18"/>
                <a:gd name="T14" fmla="*/ 0 w 23"/>
                <a:gd name="T15" fmla="*/ 11 h 18"/>
                <a:gd name="T16" fmla="*/ 8 w 23"/>
                <a:gd name="T17" fmla="*/ 18 h 18"/>
                <a:gd name="T18" fmla="*/ 9 w 23"/>
                <a:gd name="T19" fmla="*/ 18 h 18"/>
                <a:gd name="T20" fmla="*/ 12 w 23"/>
                <a:gd name="T21" fmla="*/ 14 h 18"/>
                <a:gd name="T22" fmla="*/ 22 w 23"/>
                <a:gd name="T23" fmla="*/ 4 h 18"/>
                <a:gd name="T24" fmla="*/ 22 w 23"/>
                <a:gd name="T25" fmla="*/ 2 h 18"/>
                <a:gd name="T26" fmla="*/ 21 w 23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8">
                  <a:moveTo>
                    <a:pt x="21" y="0"/>
                  </a:moveTo>
                  <a:cubicBezTo>
                    <a:pt x="20" y="0"/>
                    <a:pt x="19" y="0"/>
                    <a:pt x="18" y="0"/>
                  </a:cubicBezTo>
                  <a:cubicBezTo>
                    <a:pt x="16" y="3"/>
                    <a:pt x="13" y="6"/>
                    <a:pt x="11" y="9"/>
                  </a:cubicBezTo>
                  <a:cubicBezTo>
                    <a:pt x="10" y="10"/>
                    <a:pt x="9" y="11"/>
                    <a:pt x="8" y="12"/>
                  </a:cubicBezTo>
                  <a:cubicBezTo>
                    <a:pt x="7" y="10"/>
                    <a:pt x="5" y="9"/>
                    <a:pt x="4" y="8"/>
                  </a:cubicBezTo>
                  <a:cubicBezTo>
                    <a:pt x="3" y="7"/>
                    <a:pt x="3" y="7"/>
                    <a:pt x="2" y="8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3" y="14"/>
                    <a:pt x="5" y="16"/>
                    <a:pt x="8" y="18"/>
                  </a:cubicBezTo>
                  <a:cubicBezTo>
                    <a:pt x="8" y="18"/>
                    <a:pt x="9" y="18"/>
                    <a:pt x="9" y="18"/>
                  </a:cubicBezTo>
                  <a:cubicBezTo>
                    <a:pt x="10" y="17"/>
                    <a:pt x="11" y="15"/>
                    <a:pt x="12" y="14"/>
                  </a:cubicBezTo>
                  <a:cubicBezTo>
                    <a:pt x="16" y="11"/>
                    <a:pt x="19" y="7"/>
                    <a:pt x="22" y="4"/>
                  </a:cubicBezTo>
                  <a:cubicBezTo>
                    <a:pt x="23" y="3"/>
                    <a:pt x="23" y="2"/>
                    <a:pt x="22" y="2"/>
                  </a:cubicBezTo>
                  <a:cubicBezTo>
                    <a:pt x="22" y="1"/>
                    <a:pt x="21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4"/>
            <p:cNvSpPr>
              <a:spLocks/>
            </p:cNvSpPr>
            <p:nvPr/>
          </p:nvSpPr>
          <p:spPr bwMode="auto">
            <a:xfrm>
              <a:off x="4518026" y="4594235"/>
              <a:ext cx="200025" cy="33338"/>
            </a:xfrm>
            <a:custGeom>
              <a:avLst/>
              <a:gdLst>
                <a:gd name="T0" fmla="*/ 49 w 53"/>
                <a:gd name="T1" fmla="*/ 0 h 9"/>
                <a:gd name="T2" fmla="*/ 26 w 53"/>
                <a:gd name="T3" fmla="*/ 0 h 9"/>
                <a:gd name="T4" fmla="*/ 3 w 53"/>
                <a:gd name="T5" fmla="*/ 0 h 9"/>
                <a:gd name="T6" fmla="*/ 0 w 53"/>
                <a:gd name="T7" fmla="*/ 2 h 9"/>
                <a:gd name="T8" fmla="*/ 0 w 53"/>
                <a:gd name="T9" fmla="*/ 7 h 9"/>
                <a:gd name="T10" fmla="*/ 4 w 53"/>
                <a:gd name="T11" fmla="*/ 9 h 9"/>
                <a:gd name="T12" fmla="*/ 49 w 53"/>
                <a:gd name="T13" fmla="*/ 9 h 9"/>
                <a:gd name="T14" fmla="*/ 50 w 53"/>
                <a:gd name="T15" fmla="*/ 9 h 9"/>
                <a:gd name="T16" fmla="*/ 53 w 53"/>
                <a:gd name="T17" fmla="*/ 6 h 9"/>
                <a:gd name="T18" fmla="*/ 53 w 53"/>
                <a:gd name="T19" fmla="*/ 4 h 9"/>
                <a:gd name="T20" fmla="*/ 49 w 5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9">
                  <a:moveTo>
                    <a:pt x="49" y="0"/>
                  </a:moveTo>
                  <a:cubicBezTo>
                    <a:pt x="41" y="0"/>
                    <a:pt x="34" y="0"/>
                    <a:pt x="26" y="0"/>
                  </a:cubicBezTo>
                  <a:cubicBezTo>
                    <a:pt x="19" y="0"/>
                    <a:pt x="11" y="0"/>
                    <a:pt x="3" y="0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0" y="3"/>
                    <a:pt x="0" y="6"/>
                    <a:pt x="0" y="7"/>
                  </a:cubicBezTo>
                  <a:cubicBezTo>
                    <a:pt x="1" y="9"/>
                    <a:pt x="3" y="9"/>
                    <a:pt x="4" y="9"/>
                  </a:cubicBezTo>
                  <a:cubicBezTo>
                    <a:pt x="19" y="9"/>
                    <a:pt x="34" y="9"/>
                    <a:pt x="49" y="9"/>
                  </a:cubicBezTo>
                  <a:cubicBezTo>
                    <a:pt x="49" y="9"/>
                    <a:pt x="50" y="9"/>
                    <a:pt x="50" y="9"/>
                  </a:cubicBezTo>
                  <a:cubicBezTo>
                    <a:pt x="52" y="9"/>
                    <a:pt x="53" y="8"/>
                    <a:pt x="53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1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5"/>
            <p:cNvSpPr>
              <a:spLocks/>
            </p:cNvSpPr>
            <p:nvPr/>
          </p:nvSpPr>
          <p:spPr bwMode="auto">
            <a:xfrm>
              <a:off x="4518026" y="4732348"/>
              <a:ext cx="200025" cy="34925"/>
            </a:xfrm>
            <a:custGeom>
              <a:avLst/>
              <a:gdLst>
                <a:gd name="T0" fmla="*/ 49 w 53"/>
                <a:gd name="T1" fmla="*/ 0 h 9"/>
                <a:gd name="T2" fmla="*/ 26 w 53"/>
                <a:gd name="T3" fmla="*/ 0 h 9"/>
                <a:gd name="T4" fmla="*/ 3 w 53"/>
                <a:gd name="T5" fmla="*/ 0 h 9"/>
                <a:gd name="T6" fmla="*/ 0 w 53"/>
                <a:gd name="T7" fmla="*/ 1 h 9"/>
                <a:gd name="T8" fmla="*/ 0 w 53"/>
                <a:gd name="T9" fmla="*/ 7 h 9"/>
                <a:gd name="T10" fmla="*/ 4 w 53"/>
                <a:gd name="T11" fmla="*/ 8 h 9"/>
                <a:gd name="T12" fmla="*/ 49 w 53"/>
                <a:gd name="T13" fmla="*/ 8 h 9"/>
                <a:gd name="T14" fmla="*/ 50 w 53"/>
                <a:gd name="T15" fmla="*/ 8 h 9"/>
                <a:gd name="T16" fmla="*/ 53 w 53"/>
                <a:gd name="T17" fmla="*/ 6 h 9"/>
                <a:gd name="T18" fmla="*/ 53 w 53"/>
                <a:gd name="T19" fmla="*/ 4 h 9"/>
                <a:gd name="T20" fmla="*/ 49 w 5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9">
                  <a:moveTo>
                    <a:pt x="49" y="0"/>
                  </a:moveTo>
                  <a:cubicBezTo>
                    <a:pt x="41" y="0"/>
                    <a:pt x="34" y="0"/>
                    <a:pt x="26" y="0"/>
                  </a:cubicBezTo>
                  <a:cubicBezTo>
                    <a:pt x="19" y="0"/>
                    <a:pt x="11" y="0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1" y="9"/>
                    <a:pt x="3" y="8"/>
                    <a:pt x="4" y="8"/>
                  </a:cubicBezTo>
                  <a:cubicBezTo>
                    <a:pt x="19" y="8"/>
                    <a:pt x="34" y="8"/>
                    <a:pt x="49" y="8"/>
                  </a:cubicBezTo>
                  <a:cubicBezTo>
                    <a:pt x="49" y="8"/>
                    <a:pt x="50" y="8"/>
                    <a:pt x="50" y="8"/>
                  </a:cubicBezTo>
                  <a:cubicBezTo>
                    <a:pt x="52" y="8"/>
                    <a:pt x="53" y="7"/>
                    <a:pt x="53" y="6"/>
                  </a:cubicBezTo>
                  <a:cubicBezTo>
                    <a:pt x="53" y="5"/>
                    <a:pt x="53" y="4"/>
                    <a:pt x="53" y="4"/>
                  </a:cubicBezTo>
                  <a:cubicBezTo>
                    <a:pt x="53" y="0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6"/>
            <p:cNvSpPr>
              <a:spLocks/>
            </p:cNvSpPr>
            <p:nvPr/>
          </p:nvSpPr>
          <p:spPr bwMode="auto">
            <a:xfrm>
              <a:off x="4518026" y="4879986"/>
              <a:ext cx="200025" cy="33338"/>
            </a:xfrm>
            <a:custGeom>
              <a:avLst/>
              <a:gdLst>
                <a:gd name="T0" fmla="*/ 49 w 53"/>
                <a:gd name="T1" fmla="*/ 0 h 9"/>
                <a:gd name="T2" fmla="*/ 26 w 53"/>
                <a:gd name="T3" fmla="*/ 0 h 9"/>
                <a:gd name="T4" fmla="*/ 3 w 53"/>
                <a:gd name="T5" fmla="*/ 0 h 9"/>
                <a:gd name="T6" fmla="*/ 0 w 53"/>
                <a:gd name="T7" fmla="*/ 2 h 9"/>
                <a:gd name="T8" fmla="*/ 0 w 53"/>
                <a:gd name="T9" fmla="*/ 7 h 9"/>
                <a:gd name="T10" fmla="*/ 4 w 53"/>
                <a:gd name="T11" fmla="*/ 9 h 9"/>
                <a:gd name="T12" fmla="*/ 49 w 53"/>
                <a:gd name="T13" fmla="*/ 9 h 9"/>
                <a:gd name="T14" fmla="*/ 50 w 53"/>
                <a:gd name="T15" fmla="*/ 9 h 9"/>
                <a:gd name="T16" fmla="*/ 53 w 53"/>
                <a:gd name="T17" fmla="*/ 6 h 9"/>
                <a:gd name="T18" fmla="*/ 53 w 53"/>
                <a:gd name="T19" fmla="*/ 4 h 9"/>
                <a:gd name="T20" fmla="*/ 49 w 5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9">
                  <a:moveTo>
                    <a:pt x="49" y="0"/>
                  </a:moveTo>
                  <a:cubicBezTo>
                    <a:pt x="41" y="0"/>
                    <a:pt x="34" y="0"/>
                    <a:pt x="26" y="0"/>
                  </a:cubicBezTo>
                  <a:cubicBezTo>
                    <a:pt x="19" y="0"/>
                    <a:pt x="11" y="0"/>
                    <a:pt x="3" y="0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0" y="3"/>
                    <a:pt x="0" y="6"/>
                    <a:pt x="0" y="7"/>
                  </a:cubicBezTo>
                  <a:cubicBezTo>
                    <a:pt x="1" y="9"/>
                    <a:pt x="3" y="9"/>
                    <a:pt x="4" y="9"/>
                  </a:cubicBezTo>
                  <a:cubicBezTo>
                    <a:pt x="19" y="9"/>
                    <a:pt x="34" y="9"/>
                    <a:pt x="49" y="9"/>
                  </a:cubicBezTo>
                  <a:cubicBezTo>
                    <a:pt x="49" y="9"/>
                    <a:pt x="50" y="9"/>
                    <a:pt x="50" y="9"/>
                  </a:cubicBezTo>
                  <a:cubicBezTo>
                    <a:pt x="52" y="9"/>
                    <a:pt x="53" y="8"/>
                    <a:pt x="53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1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7"/>
            <p:cNvSpPr>
              <a:spLocks noEditPoints="1"/>
            </p:cNvSpPr>
            <p:nvPr/>
          </p:nvSpPr>
          <p:spPr bwMode="auto">
            <a:xfrm>
              <a:off x="4308476" y="4406910"/>
              <a:ext cx="503238" cy="622301"/>
            </a:xfrm>
            <a:custGeom>
              <a:avLst/>
              <a:gdLst>
                <a:gd name="T0" fmla="*/ 125 w 134"/>
                <a:gd name="T1" fmla="*/ 0 h 166"/>
                <a:gd name="T2" fmla="*/ 102 w 134"/>
                <a:gd name="T3" fmla="*/ 0 h 166"/>
                <a:gd name="T4" fmla="*/ 102 w 134"/>
                <a:gd name="T5" fmla="*/ 0 h 166"/>
                <a:gd name="T6" fmla="*/ 101 w 134"/>
                <a:gd name="T7" fmla="*/ 0 h 166"/>
                <a:gd name="T8" fmla="*/ 100 w 134"/>
                <a:gd name="T9" fmla="*/ 6 h 166"/>
                <a:gd name="T10" fmla="*/ 74 w 134"/>
                <a:gd name="T11" fmla="*/ 17 h 166"/>
                <a:gd name="T12" fmla="*/ 59 w 134"/>
                <a:gd name="T13" fmla="*/ 17 h 166"/>
                <a:gd name="T14" fmla="*/ 33 w 134"/>
                <a:gd name="T15" fmla="*/ 6 h 166"/>
                <a:gd name="T16" fmla="*/ 33 w 134"/>
                <a:gd name="T17" fmla="*/ 0 h 166"/>
                <a:gd name="T18" fmla="*/ 32 w 134"/>
                <a:gd name="T19" fmla="*/ 0 h 166"/>
                <a:gd name="T20" fmla="*/ 31 w 134"/>
                <a:gd name="T21" fmla="*/ 0 h 166"/>
                <a:gd name="T22" fmla="*/ 9 w 134"/>
                <a:gd name="T23" fmla="*/ 0 h 166"/>
                <a:gd name="T24" fmla="*/ 0 w 134"/>
                <a:gd name="T25" fmla="*/ 12 h 166"/>
                <a:gd name="T26" fmla="*/ 0 w 134"/>
                <a:gd name="T27" fmla="*/ 24 h 166"/>
                <a:gd name="T28" fmla="*/ 0 w 134"/>
                <a:gd name="T29" fmla="*/ 153 h 166"/>
                <a:gd name="T30" fmla="*/ 13 w 134"/>
                <a:gd name="T31" fmla="*/ 166 h 166"/>
                <a:gd name="T32" fmla="*/ 49 w 134"/>
                <a:gd name="T33" fmla="*/ 166 h 166"/>
                <a:gd name="T34" fmla="*/ 85 w 134"/>
                <a:gd name="T35" fmla="*/ 166 h 166"/>
                <a:gd name="T36" fmla="*/ 121 w 134"/>
                <a:gd name="T37" fmla="*/ 166 h 166"/>
                <a:gd name="T38" fmla="*/ 134 w 134"/>
                <a:gd name="T39" fmla="*/ 153 h 166"/>
                <a:gd name="T40" fmla="*/ 134 w 134"/>
                <a:gd name="T41" fmla="*/ 24 h 166"/>
                <a:gd name="T42" fmla="*/ 134 w 134"/>
                <a:gd name="T43" fmla="*/ 12 h 166"/>
                <a:gd name="T44" fmla="*/ 117 w 134"/>
                <a:gd name="T45" fmla="*/ 151 h 166"/>
                <a:gd name="T46" fmla="*/ 17 w 134"/>
                <a:gd name="T47" fmla="*/ 151 h 166"/>
                <a:gd name="T48" fmla="*/ 15 w 134"/>
                <a:gd name="T49" fmla="*/ 102 h 166"/>
                <a:gd name="T50" fmla="*/ 15 w 134"/>
                <a:gd name="T51" fmla="*/ 89 h 166"/>
                <a:gd name="T52" fmla="*/ 16 w 134"/>
                <a:gd name="T53" fmla="*/ 32 h 166"/>
                <a:gd name="T54" fmla="*/ 67 w 134"/>
                <a:gd name="T55" fmla="*/ 32 h 166"/>
                <a:gd name="T56" fmla="*/ 117 w 134"/>
                <a:gd name="T57" fmla="*/ 32 h 166"/>
                <a:gd name="T58" fmla="*/ 119 w 134"/>
                <a:gd name="T59" fmla="*/ 89 h 166"/>
                <a:gd name="T60" fmla="*/ 119 w 134"/>
                <a:gd name="T61" fmla="*/ 102 h 166"/>
                <a:gd name="T62" fmla="*/ 117 w 134"/>
                <a:gd name="T63" fmla="*/ 15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166">
                  <a:moveTo>
                    <a:pt x="129" y="1"/>
                  </a:moveTo>
                  <a:cubicBezTo>
                    <a:pt x="128" y="0"/>
                    <a:pt x="126" y="0"/>
                    <a:pt x="125" y="0"/>
                  </a:cubicBezTo>
                  <a:cubicBezTo>
                    <a:pt x="121" y="0"/>
                    <a:pt x="118" y="0"/>
                    <a:pt x="115" y="0"/>
                  </a:cubicBezTo>
                  <a:cubicBezTo>
                    <a:pt x="111" y="0"/>
                    <a:pt x="107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1"/>
                    <a:pt x="101" y="2"/>
                    <a:pt x="101" y="3"/>
                  </a:cubicBezTo>
                  <a:cubicBezTo>
                    <a:pt x="101" y="4"/>
                    <a:pt x="101" y="5"/>
                    <a:pt x="100" y="6"/>
                  </a:cubicBezTo>
                  <a:cubicBezTo>
                    <a:pt x="99" y="13"/>
                    <a:pt x="94" y="17"/>
                    <a:pt x="87" y="17"/>
                  </a:cubicBezTo>
                  <a:cubicBezTo>
                    <a:pt x="83" y="17"/>
                    <a:pt x="79" y="17"/>
                    <a:pt x="74" y="17"/>
                  </a:cubicBezTo>
                  <a:cubicBezTo>
                    <a:pt x="72" y="17"/>
                    <a:pt x="69" y="17"/>
                    <a:pt x="67" y="17"/>
                  </a:cubicBezTo>
                  <a:cubicBezTo>
                    <a:pt x="64" y="17"/>
                    <a:pt x="62" y="17"/>
                    <a:pt x="59" y="17"/>
                  </a:cubicBezTo>
                  <a:cubicBezTo>
                    <a:pt x="55" y="17"/>
                    <a:pt x="51" y="17"/>
                    <a:pt x="47" y="17"/>
                  </a:cubicBezTo>
                  <a:cubicBezTo>
                    <a:pt x="40" y="17"/>
                    <a:pt x="35" y="13"/>
                    <a:pt x="33" y="6"/>
                  </a:cubicBezTo>
                  <a:cubicBezTo>
                    <a:pt x="33" y="5"/>
                    <a:pt x="33" y="4"/>
                    <a:pt x="33" y="3"/>
                  </a:cubicBezTo>
                  <a:cubicBezTo>
                    <a:pt x="33" y="2"/>
                    <a:pt x="33" y="1"/>
                    <a:pt x="33" y="0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7" y="0"/>
                    <a:pt x="23" y="0"/>
                    <a:pt x="18" y="0"/>
                  </a:cubicBezTo>
                  <a:cubicBezTo>
                    <a:pt x="15" y="0"/>
                    <a:pt x="12" y="0"/>
                    <a:pt x="9" y="0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1" y="4"/>
                    <a:pt x="0" y="8"/>
                    <a:pt x="0" y="12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0" y="21"/>
                    <a:pt x="0" y="23"/>
                    <a:pt x="0" y="24"/>
                  </a:cubicBezTo>
                  <a:cubicBezTo>
                    <a:pt x="0" y="27"/>
                    <a:pt x="0" y="29"/>
                    <a:pt x="0" y="32"/>
                  </a:cubicBezTo>
                  <a:cubicBezTo>
                    <a:pt x="0" y="72"/>
                    <a:pt x="0" y="112"/>
                    <a:pt x="0" y="153"/>
                  </a:cubicBezTo>
                  <a:cubicBezTo>
                    <a:pt x="0" y="155"/>
                    <a:pt x="1" y="157"/>
                    <a:pt x="1" y="159"/>
                  </a:cubicBezTo>
                  <a:cubicBezTo>
                    <a:pt x="4" y="164"/>
                    <a:pt x="8" y="166"/>
                    <a:pt x="13" y="166"/>
                  </a:cubicBezTo>
                  <a:cubicBezTo>
                    <a:pt x="24" y="166"/>
                    <a:pt x="36" y="166"/>
                    <a:pt x="48" y="166"/>
                  </a:cubicBezTo>
                  <a:cubicBezTo>
                    <a:pt x="48" y="166"/>
                    <a:pt x="48" y="166"/>
                    <a:pt x="49" y="166"/>
                  </a:cubicBezTo>
                  <a:cubicBezTo>
                    <a:pt x="55" y="166"/>
                    <a:pt x="61" y="166"/>
                    <a:pt x="67" y="166"/>
                  </a:cubicBezTo>
                  <a:cubicBezTo>
                    <a:pt x="73" y="166"/>
                    <a:pt x="79" y="166"/>
                    <a:pt x="85" y="166"/>
                  </a:cubicBezTo>
                  <a:cubicBezTo>
                    <a:pt x="85" y="166"/>
                    <a:pt x="86" y="166"/>
                    <a:pt x="86" y="166"/>
                  </a:cubicBezTo>
                  <a:cubicBezTo>
                    <a:pt x="98" y="166"/>
                    <a:pt x="109" y="166"/>
                    <a:pt x="121" y="166"/>
                  </a:cubicBezTo>
                  <a:cubicBezTo>
                    <a:pt x="126" y="166"/>
                    <a:pt x="130" y="164"/>
                    <a:pt x="132" y="159"/>
                  </a:cubicBezTo>
                  <a:cubicBezTo>
                    <a:pt x="133" y="157"/>
                    <a:pt x="134" y="155"/>
                    <a:pt x="134" y="153"/>
                  </a:cubicBezTo>
                  <a:cubicBezTo>
                    <a:pt x="134" y="112"/>
                    <a:pt x="134" y="72"/>
                    <a:pt x="134" y="32"/>
                  </a:cubicBezTo>
                  <a:cubicBezTo>
                    <a:pt x="134" y="29"/>
                    <a:pt x="134" y="27"/>
                    <a:pt x="134" y="24"/>
                  </a:cubicBezTo>
                  <a:cubicBezTo>
                    <a:pt x="134" y="23"/>
                    <a:pt x="134" y="21"/>
                    <a:pt x="134" y="20"/>
                  </a:cubicBezTo>
                  <a:cubicBezTo>
                    <a:pt x="134" y="17"/>
                    <a:pt x="134" y="15"/>
                    <a:pt x="134" y="12"/>
                  </a:cubicBezTo>
                  <a:cubicBezTo>
                    <a:pt x="134" y="8"/>
                    <a:pt x="132" y="4"/>
                    <a:pt x="129" y="1"/>
                  </a:cubicBezTo>
                  <a:close/>
                  <a:moveTo>
                    <a:pt x="117" y="151"/>
                  </a:moveTo>
                  <a:cubicBezTo>
                    <a:pt x="100" y="151"/>
                    <a:pt x="83" y="151"/>
                    <a:pt x="67" y="151"/>
                  </a:cubicBezTo>
                  <a:cubicBezTo>
                    <a:pt x="50" y="151"/>
                    <a:pt x="34" y="151"/>
                    <a:pt x="17" y="151"/>
                  </a:cubicBezTo>
                  <a:cubicBezTo>
                    <a:pt x="15" y="151"/>
                    <a:pt x="15" y="151"/>
                    <a:pt x="15" y="149"/>
                  </a:cubicBezTo>
                  <a:cubicBezTo>
                    <a:pt x="15" y="133"/>
                    <a:pt x="15" y="117"/>
                    <a:pt x="15" y="102"/>
                  </a:cubicBezTo>
                  <a:cubicBezTo>
                    <a:pt x="15" y="99"/>
                    <a:pt x="15" y="96"/>
                    <a:pt x="15" y="94"/>
                  </a:cubicBezTo>
                  <a:cubicBezTo>
                    <a:pt x="15" y="92"/>
                    <a:pt x="15" y="91"/>
                    <a:pt x="15" y="89"/>
                  </a:cubicBezTo>
                  <a:cubicBezTo>
                    <a:pt x="15" y="71"/>
                    <a:pt x="15" y="52"/>
                    <a:pt x="15" y="34"/>
                  </a:cubicBezTo>
                  <a:cubicBezTo>
                    <a:pt x="15" y="33"/>
                    <a:pt x="15" y="32"/>
                    <a:pt x="16" y="32"/>
                  </a:cubicBezTo>
                  <a:cubicBezTo>
                    <a:pt x="16" y="32"/>
                    <a:pt x="17" y="32"/>
                    <a:pt x="17" y="32"/>
                  </a:cubicBezTo>
                  <a:cubicBezTo>
                    <a:pt x="34" y="32"/>
                    <a:pt x="50" y="32"/>
                    <a:pt x="67" y="32"/>
                  </a:cubicBezTo>
                  <a:cubicBezTo>
                    <a:pt x="84" y="32"/>
                    <a:pt x="100" y="32"/>
                    <a:pt x="117" y="32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8" y="32"/>
                    <a:pt x="119" y="33"/>
                    <a:pt x="119" y="34"/>
                  </a:cubicBezTo>
                  <a:cubicBezTo>
                    <a:pt x="119" y="52"/>
                    <a:pt x="119" y="71"/>
                    <a:pt x="119" y="89"/>
                  </a:cubicBezTo>
                  <a:cubicBezTo>
                    <a:pt x="119" y="91"/>
                    <a:pt x="119" y="92"/>
                    <a:pt x="119" y="94"/>
                  </a:cubicBezTo>
                  <a:cubicBezTo>
                    <a:pt x="119" y="96"/>
                    <a:pt x="119" y="99"/>
                    <a:pt x="119" y="102"/>
                  </a:cubicBezTo>
                  <a:cubicBezTo>
                    <a:pt x="119" y="117"/>
                    <a:pt x="119" y="133"/>
                    <a:pt x="119" y="149"/>
                  </a:cubicBezTo>
                  <a:cubicBezTo>
                    <a:pt x="119" y="151"/>
                    <a:pt x="118" y="151"/>
                    <a:pt x="117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8"/>
            <p:cNvSpPr>
              <a:spLocks/>
            </p:cNvSpPr>
            <p:nvPr/>
          </p:nvSpPr>
          <p:spPr bwMode="auto">
            <a:xfrm>
              <a:off x="4443413" y="4383097"/>
              <a:ext cx="228600" cy="65088"/>
            </a:xfrm>
            <a:custGeom>
              <a:avLst/>
              <a:gdLst>
                <a:gd name="T0" fmla="*/ 12 w 61"/>
                <a:gd name="T1" fmla="*/ 17 h 17"/>
                <a:gd name="T2" fmla="*/ 47 w 61"/>
                <a:gd name="T3" fmla="*/ 17 h 17"/>
                <a:gd name="T4" fmla="*/ 51 w 61"/>
                <a:gd name="T5" fmla="*/ 17 h 17"/>
                <a:gd name="T6" fmla="*/ 58 w 61"/>
                <a:gd name="T7" fmla="*/ 13 h 17"/>
                <a:gd name="T8" fmla="*/ 50 w 61"/>
                <a:gd name="T9" fmla="*/ 0 h 17"/>
                <a:gd name="T10" fmla="*/ 46 w 61"/>
                <a:gd name="T11" fmla="*/ 0 h 17"/>
                <a:gd name="T12" fmla="*/ 45 w 61"/>
                <a:gd name="T13" fmla="*/ 0 h 17"/>
                <a:gd name="T14" fmla="*/ 16 w 61"/>
                <a:gd name="T15" fmla="*/ 0 h 17"/>
                <a:gd name="T16" fmla="*/ 15 w 61"/>
                <a:gd name="T17" fmla="*/ 0 h 17"/>
                <a:gd name="T18" fmla="*/ 10 w 61"/>
                <a:gd name="T19" fmla="*/ 0 h 17"/>
                <a:gd name="T20" fmla="*/ 4 w 61"/>
                <a:gd name="T21" fmla="*/ 13 h 17"/>
                <a:gd name="T22" fmla="*/ 12 w 61"/>
                <a:gd name="T2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17">
                  <a:moveTo>
                    <a:pt x="12" y="17"/>
                  </a:moveTo>
                  <a:cubicBezTo>
                    <a:pt x="24" y="17"/>
                    <a:pt x="35" y="17"/>
                    <a:pt x="47" y="17"/>
                  </a:cubicBezTo>
                  <a:cubicBezTo>
                    <a:pt x="48" y="17"/>
                    <a:pt x="50" y="17"/>
                    <a:pt x="51" y="17"/>
                  </a:cubicBezTo>
                  <a:cubicBezTo>
                    <a:pt x="54" y="17"/>
                    <a:pt x="57" y="15"/>
                    <a:pt x="58" y="13"/>
                  </a:cubicBezTo>
                  <a:cubicBezTo>
                    <a:pt x="61" y="7"/>
                    <a:pt x="57" y="0"/>
                    <a:pt x="50" y="0"/>
                  </a:cubicBezTo>
                  <a:cubicBezTo>
                    <a:pt x="49" y="0"/>
                    <a:pt x="47" y="0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2" y="0"/>
                    <a:pt x="10" y="0"/>
                  </a:cubicBezTo>
                  <a:cubicBezTo>
                    <a:pt x="4" y="0"/>
                    <a:pt x="0" y="8"/>
                    <a:pt x="4" y="13"/>
                  </a:cubicBezTo>
                  <a:cubicBezTo>
                    <a:pt x="6" y="16"/>
                    <a:pt x="9" y="17"/>
                    <a:pt x="1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7200" y="3505200"/>
            <a:ext cx="627063" cy="627064"/>
            <a:chOff x="1054101" y="5476887"/>
            <a:chExt cx="627063" cy="627064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7" name="Freeform 186"/>
            <p:cNvSpPr>
              <a:spLocks noEditPoints="1"/>
            </p:cNvSpPr>
            <p:nvPr/>
          </p:nvSpPr>
          <p:spPr bwMode="auto">
            <a:xfrm>
              <a:off x="1054101" y="5476887"/>
              <a:ext cx="627063" cy="627064"/>
            </a:xfrm>
            <a:custGeom>
              <a:avLst/>
              <a:gdLst>
                <a:gd name="T0" fmla="*/ 163 w 167"/>
                <a:gd name="T1" fmla="*/ 85 h 167"/>
                <a:gd name="T2" fmla="*/ 158 w 167"/>
                <a:gd name="T3" fmla="*/ 77 h 167"/>
                <a:gd name="T4" fmla="*/ 157 w 167"/>
                <a:gd name="T5" fmla="*/ 69 h 167"/>
                <a:gd name="T6" fmla="*/ 160 w 167"/>
                <a:gd name="T7" fmla="*/ 61 h 167"/>
                <a:gd name="T8" fmla="*/ 155 w 167"/>
                <a:gd name="T9" fmla="*/ 47 h 167"/>
                <a:gd name="T10" fmla="*/ 147 w 167"/>
                <a:gd name="T11" fmla="*/ 43 h 167"/>
                <a:gd name="T12" fmla="*/ 142 w 167"/>
                <a:gd name="T13" fmla="*/ 37 h 167"/>
                <a:gd name="T14" fmla="*/ 142 w 167"/>
                <a:gd name="T15" fmla="*/ 28 h 167"/>
                <a:gd name="T16" fmla="*/ 130 w 167"/>
                <a:gd name="T17" fmla="*/ 17 h 167"/>
                <a:gd name="T18" fmla="*/ 121 w 167"/>
                <a:gd name="T19" fmla="*/ 18 h 167"/>
                <a:gd name="T20" fmla="*/ 114 w 167"/>
                <a:gd name="T21" fmla="*/ 14 h 167"/>
                <a:gd name="T22" fmla="*/ 109 w 167"/>
                <a:gd name="T23" fmla="*/ 6 h 167"/>
                <a:gd name="T24" fmla="*/ 95 w 167"/>
                <a:gd name="T25" fmla="*/ 3 h 167"/>
                <a:gd name="T26" fmla="*/ 87 w 167"/>
                <a:gd name="T27" fmla="*/ 7 h 167"/>
                <a:gd name="T28" fmla="*/ 79 w 167"/>
                <a:gd name="T29" fmla="*/ 7 h 167"/>
                <a:gd name="T30" fmla="*/ 71 w 167"/>
                <a:gd name="T31" fmla="*/ 3 h 167"/>
                <a:gd name="T32" fmla="*/ 57 w 167"/>
                <a:gd name="T33" fmla="*/ 6 h 167"/>
                <a:gd name="T34" fmla="*/ 54 w 167"/>
                <a:gd name="T35" fmla="*/ 10 h 167"/>
                <a:gd name="T36" fmla="*/ 41 w 167"/>
                <a:gd name="T37" fmla="*/ 17 h 167"/>
                <a:gd name="T38" fmla="*/ 35 w 167"/>
                <a:gd name="T39" fmla="*/ 17 h 167"/>
                <a:gd name="T40" fmla="*/ 25 w 167"/>
                <a:gd name="T41" fmla="*/ 27 h 167"/>
                <a:gd name="T42" fmla="*/ 24 w 167"/>
                <a:gd name="T43" fmla="*/ 36 h 167"/>
                <a:gd name="T44" fmla="*/ 19 w 167"/>
                <a:gd name="T45" fmla="*/ 43 h 167"/>
                <a:gd name="T46" fmla="*/ 11 w 167"/>
                <a:gd name="T47" fmla="*/ 47 h 167"/>
                <a:gd name="T48" fmla="*/ 6 w 167"/>
                <a:gd name="T49" fmla="*/ 61 h 167"/>
                <a:gd name="T50" fmla="*/ 9 w 167"/>
                <a:gd name="T51" fmla="*/ 69 h 167"/>
                <a:gd name="T52" fmla="*/ 9 w 167"/>
                <a:gd name="T53" fmla="*/ 77 h 167"/>
                <a:gd name="T54" fmla="*/ 3 w 167"/>
                <a:gd name="T55" fmla="*/ 85 h 167"/>
                <a:gd name="T56" fmla="*/ 5 w 167"/>
                <a:gd name="T57" fmla="*/ 99 h 167"/>
                <a:gd name="T58" fmla="*/ 12 w 167"/>
                <a:gd name="T59" fmla="*/ 105 h 167"/>
                <a:gd name="T60" fmla="*/ 15 w 167"/>
                <a:gd name="T61" fmla="*/ 113 h 167"/>
                <a:gd name="T62" fmla="*/ 13 w 167"/>
                <a:gd name="T63" fmla="*/ 122 h 167"/>
                <a:gd name="T64" fmla="*/ 22 w 167"/>
                <a:gd name="T65" fmla="*/ 134 h 167"/>
                <a:gd name="T66" fmla="*/ 31 w 167"/>
                <a:gd name="T67" fmla="*/ 136 h 167"/>
                <a:gd name="T68" fmla="*/ 37 w 167"/>
                <a:gd name="T69" fmla="*/ 141 h 167"/>
                <a:gd name="T70" fmla="*/ 39 w 167"/>
                <a:gd name="T71" fmla="*/ 150 h 167"/>
                <a:gd name="T72" fmla="*/ 53 w 167"/>
                <a:gd name="T73" fmla="*/ 157 h 167"/>
                <a:gd name="T74" fmla="*/ 61 w 167"/>
                <a:gd name="T75" fmla="*/ 154 h 167"/>
                <a:gd name="T76" fmla="*/ 69 w 167"/>
                <a:gd name="T77" fmla="*/ 157 h 167"/>
                <a:gd name="T78" fmla="*/ 76 w 167"/>
                <a:gd name="T79" fmla="*/ 163 h 167"/>
                <a:gd name="T80" fmla="*/ 90 w 167"/>
                <a:gd name="T81" fmla="*/ 163 h 167"/>
                <a:gd name="T82" fmla="*/ 98 w 167"/>
                <a:gd name="T83" fmla="*/ 156 h 167"/>
                <a:gd name="T84" fmla="*/ 104 w 167"/>
                <a:gd name="T85" fmla="*/ 154 h 167"/>
                <a:gd name="T86" fmla="*/ 114 w 167"/>
                <a:gd name="T87" fmla="*/ 157 h 167"/>
                <a:gd name="T88" fmla="*/ 127 w 167"/>
                <a:gd name="T89" fmla="*/ 150 h 167"/>
                <a:gd name="T90" fmla="*/ 130 w 167"/>
                <a:gd name="T91" fmla="*/ 141 h 167"/>
                <a:gd name="T92" fmla="*/ 136 w 167"/>
                <a:gd name="T93" fmla="*/ 136 h 167"/>
                <a:gd name="T94" fmla="*/ 144 w 167"/>
                <a:gd name="T95" fmla="*/ 134 h 167"/>
                <a:gd name="T96" fmla="*/ 153 w 167"/>
                <a:gd name="T97" fmla="*/ 122 h 167"/>
                <a:gd name="T98" fmla="*/ 152 w 167"/>
                <a:gd name="T99" fmla="*/ 113 h 167"/>
                <a:gd name="T100" fmla="*/ 155 w 167"/>
                <a:gd name="T101" fmla="*/ 105 h 167"/>
                <a:gd name="T102" fmla="*/ 162 w 167"/>
                <a:gd name="T103" fmla="*/ 99 h 167"/>
                <a:gd name="T104" fmla="*/ 163 w 167"/>
                <a:gd name="T105" fmla="*/ 85 h 167"/>
                <a:gd name="T106" fmla="*/ 83 w 167"/>
                <a:gd name="T107" fmla="*/ 137 h 167"/>
                <a:gd name="T108" fmla="*/ 29 w 167"/>
                <a:gd name="T109" fmla="*/ 83 h 167"/>
                <a:gd name="T110" fmla="*/ 83 w 167"/>
                <a:gd name="T111" fmla="*/ 30 h 167"/>
                <a:gd name="T112" fmla="*/ 137 w 167"/>
                <a:gd name="T113" fmla="*/ 84 h 167"/>
                <a:gd name="T114" fmla="*/ 83 w 167"/>
                <a:gd name="T115" fmla="*/ 13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7" h="167">
                  <a:moveTo>
                    <a:pt x="163" y="85"/>
                  </a:moveTo>
                  <a:cubicBezTo>
                    <a:pt x="161" y="82"/>
                    <a:pt x="160" y="80"/>
                    <a:pt x="158" y="77"/>
                  </a:cubicBezTo>
                  <a:cubicBezTo>
                    <a:pt x="156" y="75"/>
                    <a:pt x="156" y="72"/>
                    <a:pt x="157" y="69"/>
                  </a:cubicBezTo>
                  <a:cubicBezTo>
                    <a:pt x="158" y="67"/>
                    <a:pt x="159" y="64"/>
                    <a:pt x="160" y="61"/>
                  </a:cubicBezTo>
                  <a:cubicBezTo>
                    <a:pt x="163" y="55"/>
                    <a:pt x="161" y="50"/>
                    <a:pt x="155" y="47"/>
                  </a:cubicBezTo>
                  <a:cubicBezTo>
                    <a:pt x="152" y="45"/>
                    <a:pt x="149" y="44"/>
                    <a:pt x="147" y="43"/>
                  </a:cubicBezTo>
                  <a:cubicBezTo>
                    <a:pt x="144" y="42"/>
                    <a:pt x="143" y="40"/>
                    <a:pt x="142" y="37"/>
                  </a:cubicBezTo>
                  <a:cubicBezTo>
                    <a:pt x="142" y="34"/>
                    <a:pt x="142" y="31"/>
                    <a:pt x="142" y="28"/>
                  </a:cubicBezTo>
                  <a:cubicBezTo>
                    <a:pt x="141" y="21"/>
                    <a:pt x="137" y="17"/>
                    <a:pt x="130" y="17"/>
                  </a:cubicBezTo>
                  <a:cubicBezTo>
                    <a:pt x="127" y="17"/>
                    <a:pt x="124" y="18"/>
                    <a:pt x="121" y="18"/>
                  </a:cubicBezTo>
                  <a:cubicBezTo>
                    <a:pt x="118" y="18"/>
                    <a:pt x="116" y="17"/>
                    <a:pt x="114" y="14"/>
                  </a:cubicBezTo>
                  <a:cubicBezTo>
                    <a:pt x="113" y="12"/>
                    <a:pt x="111" y="9"/>
                    <a:pt x="109" y="6"/>
                  </a:cubicBezTo>
                  <a:cubicBezTo>
                    <a:pt x="106" y="1"/>
                    <a:pt x="100" y="0"/>
                    <a:pt x="95" y="3"/>
                  </a:cubicBezTo>
                  <a:cubicBezTo>
                    <a:pt x="92" y="4"/>
                    <a:pt x="90" y="6"/>
                    <a:pt x="87" y="7"/>
                  </a:cubicBezTo>
                  <a:cubicBezTo>
                    <a:pt x="84" y="9"/>
                    <a:pt x="82" y="9"/>
                    <a:pt x="79" y="7"/>
                  </a:cubicBezTo>
                  <a:cubicBezTo>
                    <a:pt x="77" y="6"/>
                    <a:pt x="74" y="4"/>
                    <a:pt x="71" y="3"/>
                  </a:cubicBezTo>
                  <a:cubicBezTo>
                    <a:pt x="66" y="0"/>
                    <a:pt x="60" y="1"/>
                    <a:pt x="57" y="6"/>
                  </a:cubicBezTo>
                  <a:cubicBezTo>
                    <a:pt x="56" y="7"/>
                    <a:pt x="55" y="9"/>
                    <a:pt x="54" y="10"/>
                  </a:cubicBezTo>
                  <a:cubicBezTo>
                    <a:pt x="51" y="16"/>
                    <a:pt x="47" y="19"/>
                    <a:pt x="41" y="17"/>
                  </a:cubicBezTo>
                  <a:cubicBezTo>
                    <a:pt x="39" y="17"/>
                    <a:pt x="37" y="17"/>
                    <a:pt x="35" y="17"/>
                  </a:cubicBezTo>
                  <a:cubicBezTo>
                    <a:pt x="30" y="17"/>
                    <a:pt x="25" y="22"/>
                    <a:pt x="25" y="27"/>
                  </a:cubicBezTo>
                  <a:cubicBezTo>
                    <a:pt x="24" y="30"/>
                    <a:pt x="24" y="33"/>
                    <a:pt x="24" y="36"/>
                  </a:cubicBezTo>
                  <a:cubicBezTo>
                    <a:pt x="24" y="40"/>
                    <a:pt x="22" y="42"/>
                    <a:pt x="19" y="43"/>
                  </a:cubicBezTo>
                  <a:cubicBezTo>
                    <a:pt x="17" y="44"/>
                    <a:pt x="14" y="46"/>
                    <a:pt x="11" y="47"/>
                  </a:cubicBezTo>
                  <a:cubicBezTo>
                    <a:pt x="6" y="50"/>
                    <a:pt x="4" y="55"/>
                    <a:pt x="6" y="61"/>
                  </a:cubicBezTo>
                  <a:cubicBezTo>
                    <a:pt x="7" y="64"/>
                    <a:pt x="8" y="67"/>
                    <a:pt x="9" y="69"/>
                  </a:cubicBezTo>
                  <a:cubicBezTo>
                    <a:pt x="11" y="72"/>
                    <a:pt x="10" y="75"/>
                    <a:pt x="9" y="77"/>
                  </a:cubicBezTo>
                  <a:cubicBezTo>
                    <a:pt x="7" y="80"/>
                    <a:pt x="5" y="82"/>
                    <a:pt x="3" y="85"/>
                  </a:cubicBezTo>
                  <a:cubicBezTo>
                    <a:pt x="0" y="90"/>
                    <a:pt x="0" y="95"/>
                    <a:pt x="5" y="99"/>
                  </a:cubicBezTo>
                  <a:cubicBezTo>
                    <a:pt x="7" y="101"/>
                    <a:pt x="9" y="103"/>
                    <a:pt x="12" y="105"/>
                  </a:cubicBezTo>
                  <a:cubicBezTo>
                    <a:pt x="14" y="107"/>
                    <a:pt x="15" y="110"/>
                    <a:pt x="15" y="113"/>
                  </a:cubicBezTo>
                  <a:cubicBezTo>
                    <a:pt x="14" y="116"/>
                    <a:pt x="14" y="119"/>
                    <a:pt x="13" y="122"/>
                  </a:cubicBezTo>
                  <a:cubicBezTo>
                    <a:pt x="13" y="128"/>
                    <a:pt x="16" y="133"/>
                    <a:pt x="22" y="134"/>
                  </a:cubicBezTo>
                  <a:cubicBezTo>
                    <a:pt x="25" y="135"/>
                    <a:pt x="28" y="135"/>
                    <a:pt x="31" y="136"/>
                  </a:cubicBezTo>
                  <a:cubicBezTo>
                    <a:pt x="34" y="137"/>
                    <a:pt x="36" y="138"/>
                    <a:pt x="37" y="141"/>
                  </a:cubicBezTo>
                  <a:cubicBezTo>
                    <a:pt x="37" y="144"/>
                    <a:pt x="38" y="147"/>
                    <a:pt x="39" y="150"/>
                  </a:cubicBezTo>
                  <a:cubicBezTo>
                    <a:pt x="42" y="156"/>
                    <a:pt x="47" y="159"/>
                    <a:pt x="53" y="157"/>
                  </a:cubicBezTo>
                  <a:cubicBezTo>
                    <a:pt x="56" y="156"/>
                    <a:pt x="58" y="155"/>
                    <a:pt x="61" y="154"/>
                  </a:cubicBezTo>
                  <a:cubicBezTo>
                    <a:pt x="64" y="153"/>
                    <a:pt x="67" y="154"/>
                    <a:pt x="69" y="157"/>
                  </a:cubicBezTo>
                  <a:cubicBezTo>
                    <a:pt x="71" y="159"/>
                    <a:pt x="74" y="161"/>
                    <a:pt x="76" y="163"/>
                  </a:cubicBezTo>
                  <a:cubicBezTo>
                    <a:pt x="80" y="167"/>
                    <a:pt x="86" y="167"/>
                    <a:pt x="90" y="163"/>
                  </a:cubicBezTo>
                  <a:cubicBezTo>
                    <a:pt x="93" y="160"/>
                    <a:pt x="95" y="158"/>
                    <a:pt x="98" y="156"/>
                  </a:cubicBezTo>
                  <a:cubicBezTo>
                    <a:pt x="99" y="154"/>
                    <a:pt x="102" y="154"/>
                    <a:pt x="104" y="154"/>
                  </a:cubicBezTo>
                  <a:cubicBezTo>
                    <a:pt x="108" y="155"/>
                    <a:pt x="111" y="156"/>
                    <a:pt x="114" y="157"/>
                  </a:cubicBezTo>
                  <a:cubicBezTo>
                    <a:pt x="119" y="158"/>
                    <a:pt x="125" y="156"/>
                    <a:pt x="127" y="150"/>
                  </a:cubicBezTo>
                  <a:cubicBezTo>
                    <a:pt x="128" y="147"/>
                    <a:pt x="129" y="144"/>
                    <a:pt x="130" y="141"/>
                  </a:cubicBezTo>
                  <a:cubicBezTo>
                    <a:pt x="131" y="138"/>
                    <a:pt x="133" y="137"/>
                    <a:pt x="136" y="136"/>
                  </a:cubicBezTo>
                  <a:cubicBezTo>
                    <a:pt x="139" y="135"/>
                    <a:pt x="142" y="135"/>
                    <a:pt x="144" y="134"/>
                  </a:cubicBezTo>
                  <a:cubicBezTo>
                    <a:pt x="150" y="133"/>
                    <a:pt x="154" y="128"/>
                    <a:pt x="153" y="122"/>
                  </a:cubicBezTo>
                  <a:cubicBezTo>
                    <a:pt x="153" y="119"/>
                    <a:pt x="152" y="116"/>
                    <a:pt x="152" y="113"/>
                  </a:cubicBezTo>
                  <a:cubicBezTo>
                    <a:pt x="151" y="110"/>
                    <a:pt x="152" y="107"/>
                    <a:pt x="155" y="105"/>
                  </a:cubicBezTo>
                  <a:cubicBezTo>
                    <a:pt x="157" y="103"/>
                    <a:pt x="159" y="101"/>
                    <a:pt x="162" y="99"/>
                  </a:cubicBezTo>
                  <a:cubicBezTo>
                    <a:pt x="166" y="95"/>
                    <a:pt x="167" y="90"/>
                    <a:pt x="163" y="85"/>
                  </a:cubicBezTo>
                  <a:close/>
                  <a:moveTo>
                    <a:pt x="83" y="137"/>
                  </a:moveTo>
                  <a:cubicBezTo>
                    <a:pt x="53" y="137"/>
                    <a:pt x="29" y="113"/>
                    <a:pt x="29" y="83"/>
                  </a:cubicBezTo>
                  <a:cubicBezTo>
                    <a:pt x="30" y="54"/>
                    <a:pt x="54" y="30"/>
                    <a:pt x="83" y="30"/>
                  </a:cubicBezTo>
                  <a:cubicBezTo>
                    <a:pt x="113" y="30"/>
                    <a:pt x="137" y="54"/>
                    <a:pt x="137" y="84"/>
                  </a:cubicBezTo>
                  <a:cubicBezTo>
                    <a:pt x="136" y="113"/>
                    <a:pt x="112" y="137"/>
                    <a:pt x="83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7"/>
            <p:cNvSpPr>
              <a:spLocks noEditPoints="1"/>
            </p:cNvSpPr>
            <p:nvPr/>
          </p:nvSpPr>
          <p:spPr bwMode="auto">
            <a:xfrm>
              <a:off x="1189038" y="5611825"/>
              <a:ext cx="352425" cy="352426"/>
            </a:xfrm>
            <a:custGeom>
              <a:avLst/>
              <a:gdLst>
                <a:gd name="T0" fmla="*/ 47 w 94"/>
                <a:gd name="T1" fmla="*/ 0 h 94"/>
                <a:gd name="T2" fmla="*/ 0 w 94"/>
                <a:gd name="T3" fmla="*/ 47 h 94"/>
                <a:gd name="T4" fmla="*/ 47 w 94"/>
                <a:gd name="T5" fmla="*/ 94 h 94"/>
                <a:gd name="T6" fmla="*/ 94 w 94"/>
                <a:gd name="T7" fmla="*/ 47 h 94"/>
                <a:gd name="T8" fmla="*/ 47 w 94"/>
                <a:gd name="T9" fmla="*/ 0 h 94"/>
                <a:gd name="T10" fmla="*/ 76 w 94"/>
                <a:gd name="T11" fmla="*/ 28 h 94"/>
                <a:gd name="T12" fmla="*/ 75 w 94"/>
                <a:gd name="T13" fmla="*/ 30 h 94"/>
                <a:gd name="T14" fmla="*/ 44 w 94"/>
                <a:gd name="T15" fmla="*/ 74 h 94"/>
                <a:gd name="T16" fmla="*/ 37 w 94"/>
                <a:gd name="T17" fmla="*/ 74 h 94"/>
                <a:gd name="T18" fmla="*/ 20 w 94"/>
                <a:gd name="T19" fmla="*/ 53 h 94"/>
                <a:gd name="T20" fmla="*/ 17 w 94"/>
                <a:gd name="T21" fmla="*/ 48 h 94"/>
                <a:gd name="T22" fmla="*/ 18 w 94"/>
                <a:gd name="T23" fmla="*/ 43 h 94"/>
                <a:gd name="T24" fmla="*/ 28 w 94"/>
                <a:gd name="T25" fmla="*/ 42 h 94"/>
                <a:gd name="T26" fmla="*/ 40 w 94"/>
                <a:gd name="T27" fmla="*/ 53 h 94"/>
                <a:gd name="T28" fmla="*/ 65 w 94"/>
                <a:gd name="T29" fmla="*/ 24 h 94"/>
                <a:gd name="T30" fmla="*/ 68 w 94"/>
                <a:gd name="T31" fmla="*/ 21 h 94"/>
                <a:gd name="T32" fmla="*/ 72 w 94"/>
                <a:gd name="T33" fmla="*/ 20 h 94"/>
                <a:gd name="T34" fmla="*/ 76 w 94"/>
                <a:gd name="T35" fmla="*/ 23 h 94"/>
                <a:gd name="T36" fmla="*/ 76 w 94"/>
                <a:gd name="T37" fmla="*/ 2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73" y="94"/>
                    <a:pt x="94" y="74"/>
                    <a:pt x="94" y="47"/>
                  </a:cubicBezTo>
                  <a:cubicBezTo>
                    <a:pt x="94" y="22"/>
                    <a:pt x="73" y="0"/>
                    <a:pt x="47" y="0"/>
                  </a:cubicBezTo>
                  <a:close/>
                  <a:moveTo>
                    <a:pt x="76" y="28"/>
                  </a:moveTo>
                  <a:cubicBezTo>
                    <a:pt x="76" y="28"/>
                    <a:pt x="76" y="29"/>
                    <a:pt x="75" y="30"/>
                  </a:cubicBezTo>
                  <a:cubicBezTo>
                    <a:pt x="65" y="45"/>
                    <a:pt x="54" y="59"/>
                    <a:pt x="44" y="74"/>
                  </a:cubicBezTo>
                  <a:cubicBezTo>
                    <a:pt x="41" y="77"/>
                    <a:pt x="40" y="77"/>
                    <a:pt x="37" y="74"/>
                  </a:cubicBezTo>
                  <a:cubicBezTo>
                    <a:pt x="32" y="67"/>
                    <a:pt x="26" y="60"/>
                    <a:pt x="20" y="53"/>
                  </a:cubicBezTo>
                  <a:cubicBezTo>
                    <a:pt x="19" y="51"/>
                    <a:pt x="18" y="50"/>
                    <a:pt x="17" y="48"/>
                  </a:cubicBezTo>
                  <a:cubicBezTo>
                    <a:pt x="16" y="46"/>
                    <a:pt x="17" y="45"/>
                    <a:pt x="18" y="43"/>
                  </a:cubicBezTo>
                  <a:cubicBezTo>
                    <a:pt x="23" y="38"/>
                    <a:pt x="24" y="39"/>
                    <a:pt x="28" y="42"/>
                  </a:cubicBezTo>
                  <a:cubicBezTo>
                    <a:pt x="32" y="46"/>
                    <a:pt x="36" y="49"/>
                    <a:pt x="40" y="53"/>
                  </a:cubicBezTo>
                  <a:cubicBezTo>
                    <a:pt x="49" y="43"/>
                    <a:pt x="57" y="34"/>
                    <a:pt x="65" y="24"/>
                  </a:cubicBezTo>
                  <a:cubicBezTo>
                    <a:pt x="66" y="23"/>
                    <a:pt x="67" y="22"/>
                    <a:pt x="68" y="21"/>
                  </a:cubicBezTo>
                  <a:cubicBezTo>
                    <a:pt x="69" y="19"/>
                    <a:pt x="71" y="19"/>
                    <a:pt x="72" y="20"/>
                  </a:cubicBezTo>
                  <a:cubicBezTo>
                    <a:pt x="73" y="21"/>
                    <a:pt x="75" y="22"/>
                    <a:pt x="76" y="23"/>
                  </a:cubicBezTo>
                  <a:cubicBezTo>
                    <a:pt x="77" y="25"/>
                    <a:pt x="78" y="26"/>
                    <a:pt x="7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33400" y="5410200"/>
            <a:ext cx="496888" cy="566739"/>
            <a:chOff x="10594976" y="6573852"/>
            <a:chExt cx="496888" cy="566739"/>
          </a:xfrm>
          <a:solidFill>
            <a:srgbClr val="C9CDD1"/>
          </a:solidFill>
        </p:grpSpPr>
        <p:sp>
          <p:nvSpPr>
            <p:cNvPr id="30" name="Freeform 231"/>
            <p:cNvSpPr>
              <a:spLocks noEditPoints="1"/>
            </p:cNvSpPr>
            <p:nvPr/>
          </p:nvSpPr>
          <p:spPr bwMode="auto">
            <a:xfrm>
              <a:off x="10594976" y="6573852"/>
              <a:ext cx="496888" cy="566739"/>
            </a:xfrm>
            <a:custGeom>
              <a:avLst/>
              <a:gdLst>
                <a:gd name="T0" fmla="*/ 116 w 132"/>
                <a:gd name="T1" fmla="*/ 139 h 151"/>
                <a:gd name="T2" fmla="*/ 93 w 132"/>
                <a:gd name="T3" fmla="*/ 139 h 151"/>
                <a:gd name="T4" fmla="*/ 16 w 132"/>
                <a:gd name="T5" fmla="*/ 139 h 151"/>
                <a:gd name="T6" fmla="*/ 11 w 132"/>
                <a:gd name="T7" fmla="*/ 134 h 151"/>
                <a:gd name="T8" fmla="*/ 11 w 132"/>
                <a:gd name="T9" fmla="*/ 16 h 151"/>
                <a:gd name="T10" fmla="*/ 16 w 132"/>
                <a:gd name="T11" fmla="*/ 11 h 151"/>
                <a:gd name="T12" fmla="*/ 79 w 132"/>
                <a:gd name="T13" fmla="*/ 11 h 151"/>
                <a:gd name="T14" fmla="*/ 81 w 132"/>
                <a:gd name="T15" fmla="*/ 11 h 151"/>
                <a:gd name="T16" fmla="*/ 81 w 132"/>
                <a:gd name="T17" fmla="*/ 29 h 151"/>
                <a:gd name="T18" fmla="*/ 81 w 132"/>
                <a:gd name="T19" fmla="*/ 38 h 151"/>
                <a:gd name="T20" fmla="*/ 94 w 132"/>
                <a:gd name="T21" fmla="*/ 51 h 151"/>
                <a:gd name="T22" fmla="*/ 117 w 132"/>
                <a:gd name="T23" fmla="*/ 51 h 151"/>
                <a:gd name="T24" fmla="*/ 120 w 132"/>
                <a:gd name="T25" fmla="*/ 51 h 151"/>
                <a:gd name="T26" fmla="*/ 120 w 132"/>
                <a:gd name="T27" fmla="*/ 53 h 151"/>
                <a:gd name="T28" fmla="*/ 120 w 132"/>
                <a:gd name="T29" fmla="*/ 134 h 151"/>
                <a:gd name="T30" fmla="*/ 120 w 132"/>
                <a:gd name="T31" fmla="*/ 135 h 151"/>
                <a:gd name="T32" fmla="*/ 116 w 132"/>
                <a:gd name="T33" fmla="*/ 139 h 151"/>
                <a:gd name="T34" fmla="*/ 87 w 132"/>
                <a:gd name="T35" fmla="*/ 19 h 151"/>
                <a:gd name="T36" fmla="*/ 87 w 132"/>
                <a:gd name="T37" fmla="*/ 18 h 151"/>
                <a:gd name="T38" fmla="*/ 114 w 132"/>
                <a:gd name="T39" fmla="*/ 44 h 151"/>
                <a:gd name="T40" fmla="*/ 98 w 132"/>
                <a:gd name="T41" fmla="*/ 44 h 151"/>
                <a:gd name="T42" fmla="*/ 94 w 132"/>
                <a:gd name="T43" fmla="*/ 44 h 151"/>
                <a:gd name="T44" fmla="*/ 87 w 132"/>
                <a:gd name="T45" fmla="*/ 37 h 151"/>
                <a:gd name="T46" fmla="*/ 87 w 132"/>
                <a:gd name="T47" fmla="*/ 19 h 151"/>
                <a:gd name="T48" fmla="*/ 130 w 132"/>
                <a:gd name="T49" fmla="*/ 43 h 151"/>
                <a:gd name="T50" fmla="*/ 88 w 132"/>
                <a:gd name="T51" fmla="*/ 2 h 151"/>
                <a:gd name="T52" fmla="*/ 83 w 132"/>
                <a:gd name="T53" fmla="*/ 0 h 151"/>
                <a:gd name="T54" fmla="*/ 16 w 132"/>
                <a:gd name="T55" fmla="*/ 0 h 151"/>
                <a:gd name="T56" fmla="*/ 0 w 132"/>
                <a:gd name="T57" fmla="*/ 16 h 151"/>
                <a:gd name="T58" fmla="*/ 0 w 132"/>
                <a:gd name="T59" fmla="*/ 75 h 151"/>
                <a:gd name="T60" fmla="*/ 0 w 132"/>
                <a:gd name="T61" fmla="*/ 135 h 151"/>
                <a:gd name="T62" fmla="*/ 0 w 132"/>
                <a:gd name="T63" fmla="*/ 140 h 151"/>
                <a:gd name="T64" fmla="*/ 15 w 132"/>
                <a:gd name="T65" fmla="*/ 151 h 151"/>
                <a:gd name="T66" fmla="*/ 116 w 132"/>
                <a:gd name="T67" fmla="*/ 151 h 151"/>
                <a:gd name="T68" fmla="*/ 132 w 132"/>
                <a:gd name="T69" fmla="*/ 134 h 151"/>
                <a:gd name="T70" fmla="*/ 132 w 132"/>
                <a:gd name="T71" fmla="*/ 48 h 151"/>
                <a:gd name="T72" fmla="*/ 130 w 132"/>
                <a:gd name="T73" fmla="*/ 4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2" h="151">
                  <a:moveTo>
                    <a:pt x="116" y="139"/>
                  </a:moveTo>
                  <a:cubicBezTo>
                    <a:pt x="108" y="139"/>
                    <a:pt x="100" y="139"/>
                    <a:pt x="93" y="139"/>
                  </a:cubicBezTo>
                  <a:cubicBezTo>
                    <a:pt x="67" y="139"/>
                    <a:pt x="42" y="139"/>
                    <a:pt x="16" y="139"/>
                  </a:cubicBezTo>
                  <a:cubicBezTo>
                    <a:pt x="13" y="139"/>
                    <a:pt x="11" y="138"/>
                    <a:pt x="11" y="134"/>
                  </a:cubicBezTo>
                  <a:cubicBezTo>
                    <a:pt x="11" y="95"/>
                    <a:pt x="11" y="55"/>
                    <a:pt x="11" y="16"/>
                  </a:cubicBezTo>
                  <a:cubicBezTo>
                    <a:pt x="11" y="13"/>
                    <a:pt x="13" y="11"/>
                    <a:pt x="16" y="11"/>
                  </a:cubicBezTo>
                  <a:cubicBezTo>
                    <a:pt x="37" y="11"/>
                    <a:pt x="58" y="11"/>
                    <a:pt x="79" y="11"/>
                  </a:cubicBezTo>
                  <a:cubicBezTo>
                    <a:pt x="79" y="11"/>
                    <a:pt x="80" y="11"/>
                    <a:pt x="81" y="11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32"/>
                    <a:pt x="81" y="35"/>
                    <a:pt x="81" y="38"/>
                  </a:cubicBezTo>
                  <a:cubicBezTo>
                    <a:pt x="81" y="45"/>
                    <a:pt x="86" y="51"/>
                    <a:pt x="94" y="51"/>
                  </a:cubicBezTo>
                  <a:cubicBezTo>
                    <a:pt x="102" y="51"/>
                    <a:pt x="109" y="51"/>
                    <a:pt x="117" y="51"/>
                  </a:cubicBezTo>
                  <a:cubicBezTo>
                    <a:pt x="118" y="51"/>
                    <a:pt x="119" y="51"/>
                    <a:pt x="120" y="51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80"/>
                    <a:pt x="120" y="107"/>
                    <a:pt x="120" y="134"/>
                  </a:cubicBezTo>
                  <a:cubicBezTo>
                    <a:pt x="120" y="134"/>
                    <a:pt x="120" y="134"/>
                    <a:pt x="120" y="135"/>
                  </a:cubicBezTo>
                  <a:cubicBezTo>
                    <a:pt x="120" y="138"/>
                    <a:pt x="119" y="139"/>
                    <a:pt x="116" y="139"/>
                  </a:cubicBezTo>
                  <a:moveTo>
                    <a:pt x="87" y="19"/>
                  </a:moveTo>
                  <a:cubicBezTo>
                    <a:pt x="87" y="18"/>
                    <a:pt x="87" y="18"/>
                    <a:pt x="87" y="18"/>
                  </a:cubicBezTo>
                  <a:cubicBezTo>
                    <a:pt x="96" y="26"/>
                    <a:pt x="105" y="35"/>
                    <a:pt x="114" y="44"/>
                  </a:cubicBezTo>
                  <a:cubicBezTo>
                    <a:pt x="108" y="44"/>
                    <a:pt x="103" y="44"/>
                    <a:pt x="98" y="44"/>
                  </a:cubicBezTo>
                  <a:cubicBezTo>
                    <a:pt x="96" y="44"/>
                    <a:pt x="95" y="44"/>
                    <a:pt x="94" y="44"/>
                  </a:cubicBezTo>
                  <a:cubicBezTo>
                    <a:pt x="90" y="44"/>
                    <a:pt x="87" y="41"/>
                    <a:pt x="87" y="37"/>
                  </a:cubicBezTo>
                  <a:cubicBezTo>
                    <a:pt x="87" y="31"/>
                    <a:pt x="87" y="25"/>
                    <a:pt x="87" y="19"/>
                  </a:cubicBezTo>
                  <a:moveTo>
                    <a:pt x="130" y="43"/>
                  </a:moveTo>
                  <a:cubicBezTo>
                    <a:pt x="116" y="29"/>
                    <a:pt x="102" y="15"/>
                    <a:pt x="88" y="2"/>
                  </a:cubicBezTo>
                  <a:cubicBezTo>
                    <a:pt x="87" y="0"/>
                    <a:pt x="85" y="0"/>
                    <a:pt x="83" y="0"/>
                  </a:cubicBezTo>
                  <a:cubicBezTo>
                    <a:pt x="61" y="0"/>
                    <a:pt x="38" y="0"/>
                    <a:pt x="16" y="0"/>
                  </a:cubicBezTo>
                  <a:cubicBezTo>
                    <a:pt x="6" y="0"/>
                    <a:pt x="0" y="6"/>
                    <a:pt x="0" y="16"/>
                  </a:cubicBezTo>
                  <a:cubicBezTo>
                    <a:pt x="0" y="36"/>
                    <a:pt x="0" y="55"/>
                    <a:pt x="0" y="75"/>
                  </a:cubicBezTo>
                  <a:cubicBezTo>
                    <a:pt x="0" y="95"/>
                    <a:pt x="0" y="115"/>
                    <a:pt x="0" y="135"/>
                  </a:cubicBezTo>
                  <a:cubicBezTo>
                    <a:pt x="0" y="136"/>
                    <a:pt x="0" y="138"/>
                    <a:pt x="0" y="140"/>
                  </a:cubicBezTo>
                  <a:cubicBezTo>
                    <a:pt x="2" y="146"/>
                    <a:pt x="8" y="151"/>
                    <a:pt x="15" y="151"/>
                  </a:cubicBezTo>
                  <a:cubicBezTo>
                    <a:pt x="49" y="151"/>
                    <a:pt x="82" y="151"/>
                    <a:pt x="116" y="151"/>
                  </a:cubicBezTo>
                  <a:cubicBezTo>
                    <a:pt x="125" y="151"/>
                    <a:pt x="132" y="144"/>
                    <a:pt x="132" y="134"/>
                  </a:cubicBezTo>
                  <a:cubicBezTo>
                    <a:pt x="132" y="106"/>
                    <a:pt x="132" y="77"/>
                    <a:pt x="132" y="48"/>
                  </a:cubicBezTo>
                  <a:cubicBezTo>
                    <a:pt x="132" y="46"/>
                    <a:pt x="131" y="44"/>
                    <a:pt x="130" y="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2"/>
            <p:cNvSpPr>
              <a:spLocks/>
            </p:cNvSpPr>
            <p:nvPr/>
          </p:nvSpPr>
          <p:spPr bwMode="auto">
            <a:xfrm>
              <a:off x="10701338" y="6794515"/>
              <a:ext cx="280988" cy="26988"/>
            </a:xfrm>
            <a:custGeom>
              <a:avLst/>
              <a:gdLst>
                <a:gd name="T0" fmla="*/ 38 w 75"/>
                <a:gd name="T1" fmla="*/ 7 h 7"/>
                <a:gd name="T2" fmla="*/ 4 w 75"/>
                <a:gd name="T3" fmla="*/ 7 h 7"/>
                <a:gd name="T4" fmla="*/ 0 w 75"/>
                <a:gd name="T5" fmla="*/ 4 h 7"/>
                <a:gd name="T6" fmla="*/ 4 w 75"/>
                <a:gd name="T7" fmla="*/ 0 h 7"/>
                <a:gd name="T8" fmla="*/ 71 w 75"/>
                <a:gd name="T9" fmla="*/ 0 h 7"/>
                <a:gd name="T10" fmla="*/ 75 w 75"/>
                <a:gd name="T11" fmla="*/ 3 h 7"/>
                <a:gd name="T12" fmla="*/ 71 w 75"/>
                <a:gd name="T13" fmla="*/ 7 h 7"/>
                <a:gd name="T14" fmla="*/ 42 w 75"/>
                <a:gd name="T15" fmla="*/ 7 h 7"/>
                <a:gd name="T16" fmla="*/ 38 w 7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">
                  <a:moveTo>
                    <a:pt x="38" y="7"/>
                  </a:moveTo>
                  <a:cubicBezTo>
                    <a:pt x="27" y="7"/>
                    <a:pt x="15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7" y="0"/>
                    <a:pt x="49" y="0"/>
                    <a:pt x="71" y="0"/>
                  </a:cubicBezTo>
                  <a:cubicBezTo>
                    <a:pt x="73" y="0"/>
                    <a:pt x="75" y="1"/>
                    <a:pt x="75" y="3"/>
                  </a:cubicBezTo>
                  <a:cubicBezTo>
                    <a:pt x="75" y="6"/>
                    <a:pt x="74" y="7"/>
                    <a:pt x="71" y="7"/>
                  </a:cubicBezTo>
                  <a:cubicBezTo>
                    <a:pt x="61" y="7"/>
                    <a:pt x="52" y="7"/>
                    <a:pt x="42" y="7"/>
                  </a:cubicBezTo>
                  <a:cubicBezTo>
                    <a:pt x="41" y="7"/>
                    <a:pt x="39" y="7"/>
                    <a:pt x="3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3"/>
            <p:cNvSpPr>
              <a:spLocks/>
            </p:cNvSpPr>
            <p:nvPr/>
          </p:nvSpPr>
          <p:spPr bwMode="auto">
            <a:xfrm>
              <a:off x="10701338" y="6704027"/>
              <a:ext cx="168275" cy="26988"/>
            </a:xfrm>
            <a:custGeom>
              <a:avLst/>
              <a:gdLst>
                <a:gd name="T0" fmla="*/ 23 w 45"/>
                <a:gd name="T1" fmla="*/ 0 h 7"/>
                <a:gd name="T2" fmla="*/ 41 w 45"/>
                <a:gd name="T3" fmla="*/ 0 h 7"/>
                <a:gd name="T4" fmla="*/ 45 w 45"/>
                <a:gd name="T5" fmla="*/ 3 h 7"/>
                <a:gd name="T6" fmla="*/ 41 w 45"/>
                <a:gd name="T7" fmla="*/ 7 h 7"/>
                <a:gd name="T8" fmla="*/ 4 w 45"/>
                <a:gd name="T9" fmla="*/ 7 h 7"/>
                <a:gd name="T10" fmla="*/ 0 w 45"/>
                <a:gd name="T11" fmla="*/ 3 h 7"/>
                <a:gd name="T12" fmla="*/ 4 w 45"/>
                <a:gd name="T13" fmla="*/ 0 h 7"/>
                <a:gd name="T14" fmla="*/ 23 w 45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7">
                  <a:moveTo>
                    <a:pt x="23" y="0"/>
                  </a:moveTo>
                  <a:cubicBezTo>
                    <a:pt x="29" y="0"/>
                    <a:pt x="35" y="0"/>
                    <a:pt x="41" y="0"/>
                  </a:cubicBezTo>
                  <a:cubicBezTo>
                    <a:pt x="43" y="0"/>
                    <a:pt x="45" y="1"/>
                    <a:pt x="45" y="3"/>
                  </a:cubicBezTo>
                  <a:cubicBezTo>
                    <a:pt x="45" y="5"/>
                    <a:pt x="43" y="7"/>
                    <a:pt x="41" y="7"/>
                  </a:cubicBezTo>
                  <a:cubicBezTo>
                    <a:pt x="29" y="7"/>
                    <a:pt x="17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0" y="0"/>
                    <a:pt x="17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4"/>
            <p:cNvSpPr>
              <a:spLocks/>
            </p:cNvSpPr>
            <p:nvPr/>
          </p:nvSpPr>
          <p:spPr bwMode="auto">
            <a:xfrm>
              <a:off x="10701338" y="6888177"/>
              <a:ext cx="115888" cy="26988"/>
            </a:xfrm>
            <a:custGeom>
              <a:avLst/>
              <a:gdLst>
                <a:gd name="T0" fmla="*/ 15 w 31"/>
                <a:gd name="T1" fmla="*/ 7 h 7"/>
                <a:gd name="T2" fmla="*/ 4 w 31"/>
                <a:gd name="T3" fmla="*/ 7 h 7"/>
                <a:gd name="T4" fmla="*/ 0 w 31"/>
                <a:gd name="T5" fmla="*/ 3 h 7"/>
                <a:gd name="T6" fmla="*/ 4 w 31"/>
                <a:gd name="T7" fmla="*/ 0 h 7"/>
                <a:gd name="T8" fmla="*/ 26 w 31"/>
                <a:gd name="T9" fmla="*/ 0 h 7"/>
                <a:gd name="T10" fmla="*/ 29 w 31"/>
                <a:gd name="T11" fmla="*/ 5 h 7"/>
                <a:gd name="T12" fmla="*/ 26 w 31"/>
                <a:gd name="T13" fmla="*/ 7 h 7"/>
                <a:gd name="T14" fmla="*/ 15 w 31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7">
                  <a:moveTo>
                    <a:pt x="15" y="7"/>
                  </a:moveTo>
                  <a:cubicBezTo>
                    <a:pt x="11" y="7"/>
                    <a:pt x="8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2" y="0"/>
                    <a:pt x="19" y="0"/>
                    <a:pt x="26" y="0"/>
                  </a:cubicBezTo>
                  <a:cubicBezTo>
                    <a:pt x="29" y="0"/>
                    <a:pt x="31" y="3"/>
                    <a:pt x="29" y="5"/>
                  </a:cubicBezTo>
                  <a:cubicBezTo>
                    <a:pt x="29" y="6"/>
                    <a:pt x="27" y="7"/>
                    <a:pt x="26" y="7"/>
                  </a:cubicBezTo>
                  <a:cubicBezTo>
                    <a:pt x="22" y="7"/>
                    <a:pt x="19" y="7"/>
                    <a:pt x="15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35"/>
            <p:cNvSpPr>
              <a:spLocks noEditPoints="1"/>
            </p:cNvSpPr>
            <p:nvPr/>
          </p:nvSpPr>
          <p:spPr bwMode="auto">
            <a:xfrm>
              <a:off x="10798176" y="6835790"/>
              <a:ext cx="236538" cy="252413"/>
            </a:xfrm>
            <a:custGeom>
              <a:avLst/>
              <a:gdLst>
                <a:gd name="T0" fmla="*/ 47 w 63"/>
                <a:gd name="T1" fmla="*/ 46 h 67"/>
                <a:gd name="T2" fmla="*/ 43 w 63"/>
                <a:gd name="T3" fmla="*/ 49 h 67"/>
                <a:gd name="T4" fmla="*/ 41 w 63"/>
                <a:gd name="T5" fmla="*/ 54 h 67"/>
                <a:gd name="T6" fmla="*/ 34 w 63"/>
                <a:gd name="T7" fmla="*/ 42 h 67"/>
                <a:gd name="T8" fmla="*/ 40 w 63"/>
                <a:gd name="T9" fmla="*/ 40 h 67"/>
                <a:gd name="T10" fmla="*/ 46 w 63"/>
                <a:gd name="T11" fmla="*/ 36 h 67"/>
                <a:gd name="T12" fmla="*/ 52 w 63"/>
                <a:gd name="T13" fmla="*/ 48 h 67"/>
                <a:gd name="T14" fmla="*/ 47 w 63"/>
                <a:gd name="T15" fmla="*/ 46 h 67"/>
                <a:gd name="T16" fmla="*/ 31 w 63"/>
                <a:gd name="T17" fmla="*/ 35 h 67"/>
                <a:gd name="T18" fmla="*/ 19 w 63"/>
                <a:gd name="T19" fmla="*/ 22 h 67"/>
                <a:gd name="T20" fmla="*/ 31 w 63"/>
                <a:gd name="T21" fmla="*/ 9 h 67"/>
                <a:gd name="T22" fmla="*/ 44 w 63"/>
                <a:gd name="T23" fmla="*/ 22 h 67"/>
                <a:gd name="T24" fmla="*/ 31 w 63"/>
                <a:gd name="T25" fmla="*/ 35 h 67"/>
                <a:gd name="T26" fmla="*/ 22 w 63"/>
                <a:gd name="T27" fmla="*/ 54 h 67"/>
                <a:gd name="T28" fmla="*/ 20 w 63"/>
                <a:gd name="T29" fmla="*/ 49 h 67"/>
                <a:gd name="T30" fmla="*/ 16 w 63"/>
                <a:gd name="T31" fmla="*/ 46 h 67"/>
                <a:gd name="T32" fmla="*/ 11 w 63"/>
                <a:gd name="T33" fmla="*/ 48 h 67"/>
                <a:gd name="T34" fmla="*/ 18 w 63"/>
                <a:gd name="T35" fmla="*/ 36 h 67"/>
                <a:gd name="T36" fmla="*/ 29 w 63"/>
                <a:gd name="T37" fmla="*/ 42 h 67"/>
                <a:gd name="T38" fmla="*/ 22 w 63"/>
                <a:gd name="T39" fmla="*/ 54 h 67"/>
                <a:gd name="T40" fmla="*/ 62 w 63"/>
                <a:gd name="T41" fmla="*/ 51 h 67"/>
                <a:gd name="T42" fmla="*/ 50 w 63"/>
                <a:gd name="T43" fmla="*/ 31 h 67"/>
                <a:gd name="T44" fmla="*/ 50 w 63"/>
                <a:gd name="T45" fmla="*/ 28 h 67"/>
                <a:gd name="T46" fmla="*/ 51 w 63"/>
                <a:gd name="T47" fmla="*/ 19 h 67"/>
                <a:gd name="T48" fmla="*/ 27 w 63"/>
                <a:gd name="T49" fmla="*/ 3 h 67"/>
                <a:gd name="T50" fmla="*/ 13 w 63"/>
                <a:gd name="T51" fmla="*/ 29 h 67"/>
                <a:gd name="T52" fmla="*/ 13 w 63"/>
                <a:gd name="T53" fmla="*/ 31 h 67"/>
                <a:gd name="T54" fmla="*/ 1 w 63"/>
                <a:gd name="T55" fmla="*/ 51 h 67"/>
                <a:gd name="T56" fmla="*/ 1 w 63"/>
                <a:gd name="T57" fmla="*/ 55 h 67"/>
                <a:gd name="T58" fmla="*/ 5 w 63"/>
                <a:gd name="T59" fmla="*/ 56 h 67"/>
                <a:gd name="T60" fmla="*/ 14 w 63"/>
                <a:gd name="T61" fmla="*/ 54 h 67"/>
                <a:gd name="T62" fmla="*/ 15 w 63"/>
                <a:gd name="T63" fmla="*/ 55 h 67"/>
                <a:gd name="T64" fmla="*/ 17 w 63"/>
                <a:gd name="T65" fmla="*/ 63 h 67"/>
                <a:gd name="T66" fmla="*/ 20 w 63"/>
                <a:gd name="T67" fmla="*/ 66 h 67"/>
                <a:gd name="T68" fmla="*/ 24 w 63"/>
                <a:gd name="T69" fmla="*/ 64 h 67"/>
                <a:gd name="T70" fmla="*/ 27 w 63"/>
                <a:gd name="T71" fmla="*/ 58 h 67"/>
                <a:gd name="T72" fmla="*/ 31 w 63"/>
                <a:gd name="T73" fmla="*/ 51 h 67"/>
                <a:gd name="T74" fmla="*/ 32 w 63"/>
                <a:gd name="T75" fmla="*/ 52 h 67"/>
                <a:gd name="T76" fmla="*/ 39 w 63"/>
                <a:gd name="T77" fmla="*/ 64 h 67"/>
                <a:gd name="T78" fmla="*/ 43 w 63"/>
                <a:gd name="T79" fmla="*/ 66 h 67"/>
                <a:gd name="T80" fmla="*/ 46 w 63"/>
                <a:gd name="T81" fmla="*/ 64 h 67"/>
                <a:gd name="T82" fmla="*/ 47 w 63"/>
                <a:gd name="T83" fmla="*/ 59 h 67"/>
                <a:gd name="T84" fmla="*/ 49 w 63"/>
                <a:gd name="T85" fmla="*/ 54 h 67"/>
                <a:gd name="T86" fmla="*/ 58 w 63"/>
                <a:gd name="T87" fmla="*/ 56 h 67"/>
                <a:gd name="T88" fmla="*/ 61 w 63"/>
                <a:gd name="T89" fmla="*/ 56 h 67"/>
                <a:gd name="T90" fmla="*/ 62 w 63"/>
                <a:gd name="T91" fmla="*/ 5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3" h="67">
                  <a:moveTo>
                    <a:pt x="47" y="46"/>
                  </a:moveTo>
                  <a:cubicBezTo>
                    <a:pt x="45" y="46"/>
                    <a:pt x="43" y="47"/>
                    <a:pt x="43" y="49"/>
                  </a:cubicBezTo>
                  <a:cubicBezTo>
                    <a:pt x="42" y="50"/>
                    <a:pt x="42" y="52"/>
                    <a:pt x="41" y="54"/>
                  </a:cubicBezTo>
                  <a:cubicBezTo>
                    <a:pt x="39" y="50"/>
                    <a:pt x="37" y="46"/>
                    <a:pt x="34" y="42"/>
                  </a:cubicBezTo>
                  <a:cubicBezTo>
                    <a:pt x="36" y="41"/>
                    <a:pt x="38" y="41"/>
                    <a:pt x="40" y="40"/>
                  </a:cubicBezTo>
                  <a:cubicBezTo>
                    <a:pt x="42" y="39"/>
                    <a:pt x="44" y="38"/>
                    <a:pt x="46" y="36"/>
                  </a:cubicBezTo>
                  <a:cubicBezTo>
                    <a:pt x="48" y="40"/>
                    <a:pt x="50" y="44"/>
                    <a:pt x="52" y="48"/>
                  </a:cubicBezTo>
                  <a:cubicBezTo>
                    <a:pt x="50" y="47"/>
                    <a:pt x="49" y="47"/>
                    <a:pt x="47" y="46"/>
                  </a:cubicBezTo>
                  <a:moveTo>
                    <a:pt x="31" y="35"/>
                  </a:moveTo>
                  <a:cubicBezTo>
                    <a:pt x="24" y="35"/>
                    <a:pt x="19" y="29"/>
                    <a:pt x="19" y="22"/>
                  </a:cubicBezTo>
                  <a:cubicBezTo>
                    <a:pt x="19" y="15"/>
                    <a:pt x="24" y="9"/>
                    <a:pt x="31" y="9"/>
                  </a:cubicBezTo>
                  <a:cubicBezTo>
                    <a:pt x="38" y="9"/>
                    <a:pt x="44" y="15"/>
                    <a:pt x="44" y="22"/>
                  </a:cubicBezTo>
                  <a:cubicBezTo>
                    <a:pt x="44" y="29"/>
                    <a:pt x="39" y="35"/>
                    <a:pt x="31" y="35"/>
                  </a:cubicBezTo>
                  <a:moveTo>
                    <a:pt x="22" y="54"/>
                  </a:moveTo>
                  <a:cubicBezTo>
                    <a:pt x="21" y="52"/>
                    <a:pt x="21" y="51"/>
                    <a:pt x="20" y="49"/>
                  </a:cubicBezTo>
                  <a:cubicBezTo>
                    <a:pt x="20" y="47"/>
                    <a:pt x="18" y="46"/>
                    <a:pt x="16" y="46"/>
                  </a:cubicBezTo>
                  <a:cubicBezTo>
                    <a:pt x="14" y="47"/>
                    <a:pt x="13" y="47"/>
                    <a:pt x="11" y="48"/>
                  </a:cubicBezTo>
                  <a:cubicBezTo>
                    <a:pt x="13" y="44"/>
                    <a:pt x="15" y="40"/>
                    <a:pt x="18" y="36"/>
                  </a:cubicBezTo>
                  <a:cubicBezTo>
                    <a:pt x="21" y="39"/>
                    <a:pt x="24" y="41"/>
                    <a:pt x="29" y="42"/>
                  </a:cubicBezTo>
                  <a:cubicBezTo>
                    <a:pt x="26" y="46"/>
                    <a:pt x="24" y="50"/>
                    <a:pt x="22" y="54"/>
                  </a:cubicBezTo>
                  <a:moveTo>
                    <a:pt x="62" y="51"/>
                  </a:moveTo>
                  <a:cubicBezTo>
                    <a:pt x="58" y="44"/>
                    <a:pt x="54" y="38"/>
                    <a:pt x="50" y="31"/>
                  </a:cubicBezTo>
                  <a:cubicBezTo>
                    <a:pt x="50" y="30"/>
                    <a:pt x="50" y="29"/>
                    <a:pt x="50" y="28"/>
                  </a:cubicBezTo>
                  <a:cubicBezTo>
                    <a:pt x="51" y="25"/>
                    <a:pt x="52" y="22"/>
                    <a:pt x="51" y="19"/>
                  </a:cubicBezTo>
                  <a:cubicBezTo>
                    <a:pt x="49" y="7"/>
                    <a:pt x="38" y="0"/>
                    <a:pt x="27" y="3"/>
                  </a:cubicBezTo>
                  <a:cubicBezTo>
                    <a:pt x="16" y="6"/>
                    <a:pt x="9" y="18"/>
                    <a:pt x="13" y="29"/>
                  </a:cubicBezTo>
                  <a:cubicBezTo>
                    <a:pt x="13" y="29"/>
                    <a:pt x="13" y="30"/>
                    <a:pt x="13" y="31"/>
                  </a:cubicBezTo>
                  <a:cubicBezTo>
                    <a:pt x="9" y="38"/>
                    <a:pt x="5" y="44"/>
                    <a:pt x="1" y="51"/>
                  </a:cubicBezTo>
                  <a:cubicBezTo>
                    <a:pt x="0" y="52"/>
                    <a:pt x="0" y="54"/>
                    <a:pt x="1" y="55"/>
                  </a:cubicBezTo>
                  <a:cubicBezTo>
                    <a:pt x="2" y="57"/>
                    <a:pt x="4" y="57"/>
                    <a:pt x="5" y="56"/>
                  </a:cubicBezTo>
                  <a:cubicBezTo>
                    <a:pt x="8" y="56"/>
                    <a:pt x="11" y="55"/>
                    <a:pt x="14" y="54"/>
                  </a:cubicBezTo>
                  <a:cubicBezTo>
                    <a:pt x="15" y="54"/>
                    <a:pt x="15" y="55"/>
                    <a:pt x="15" y="55"/>
                  </a:cubicBezTo>
                  <a:cubicBezTo>
                    <a:pt x="16" y="58"/>
                    <a:pt x="16" y="60"/>
                    <a:pt x="17" y="63"/>
                  </a:cubicBezTo>
                  <a:cubicBezTo>
                    <a:pt x="17" y="65"/>
                    <a:pt x="18" y="66"/>
                    <a:pt x="20" y="66"/>
                  </a:cubicBezTo>
                  <a:cubicBezTo>
                    <a:pt x="22" y="67"/>
                    <a:pt x="23" y="66"/>
                    <a:pt x="24" y="64"/>
                  </a:cubicBezTo>
                  <a:cubicBezTo>
                    <a:pt x="25" y="62"/>
                    <a:pt x="26" y="60"/>
                    <a:pt x="27" y="58"/>
                  </a:cubicBezTo>
                  <a:cubicBezTo>
                    <a:pt x="29" y="56"/>
                    <a:pt x="30" y="53"/>
                    <a:pt x="31" y="51"/>
                  </a:cubicBezTo>
                  <a:cubicBezTo>
                    <a:pt x="32" y="51"/>
                    <a:pt x="32" y="52"/>
                    <a:pt x="32" y="52"/>
                  </a:cubicBezTo>
                  <a:cubicBezTo>
                    <a:pt x="35" y="56"/>
                    <a:pt x="37" y="60"/>
                    <a:pt x="39" y="64"/>
                  </a:cubicBezTo>
                  <a:cubicBezTo>
                    <a:pt x="40" y="66"/>
                    <a:pt x="41" y="66"/>
                    <a:pt x="43" y="66"/>
                  </a:cubicBezTo>
                  <a:cubicBezTo>
                    <a:pt x="45" y="66"/>
                    <a:pt x="46" y="65"/>
                    <a:pt x="46" y="64"/>
                  </a:cubicBezTo>
                  <a:cubicBezTo>
                    <a:pt x="46" y="62"/>
                    <a:pt x="47" y="61"/>
                    <a:pt x="47" y="59"/>
                  </a:cubicBezTo>
                  <a:cubicBezTo>
                    <a:pt x="48" y="57"/>
                    <a:pt x="48" y="56"/>
                    <a:pt x="49" y="54"/>
                  </a:cubicBezTo>
                  <a:cubicBezTo>
                    <a:pt x="52" y="55"/>
                    <a:pt x="55" y="56"/>
                    <a:pt x="58" y="56"/>
                  </a:cubicBezTo>
                  <a:cubicBezTo>
                    <a:pt x="59" y="57"/>
                    <a:pt x="60" y="56"/>
                    <a:pt x="61" y="56"/>
                  </a:cubicBezTo>
                  <a:cubicBezTo>
                    <a:pt x="63" y="55"/>
                    <a:pt x="63" y="53"/>
                    <a:pt x="62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1"/>
            <a:ext cx="7467600" cy="457199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200"/>
              </a:spcAft>
              <a:buNone/>
            </a:pPr>
            <a:r>
              <a:rPr lang="en-US" sz="1800" b="1" dirty="0" smtClean="0"/>
              <a:t>Baseline knowledge </a:t>
            </a:r>
            <a:r>
              <a:rPr lang="en-US" sz="1800" b="1" dirty="0"/>
              <a:t>assessment </a:t>
            </a:r>
            <a:r>
              <a:rPr lang="en-US" sz="1800" dirty="0"/>
              <a:t>due this week</a:t>
            </a:r>
            <a:r>
              <a:rPr lang="en-US" sz="1800" dirty="0" smtClean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BF0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 smtClean="0">
                <a:solidFill>
                  <a:srgbClr val="FFFFFF"/>
                </a:solidFill>
              </a:rPr>
              <a:t>Track A </a:t>
            </a:r>
            <a:r>
              <a:rPr lang="en-US" sz="3200" b="1" dirty="0" smtClean="0">
                <a:solidFill>
                  <a:srgbClr val="FAA014"/>
                </a:solidFill>
              </a:rPr>
              <a:t>requirements</a:t>
            </a:r>
            <a:endParaRPr lang="en-US" sz="3000" dirty="0" smtClean="0">
              <a:solidFill>
                <a:srgbClr val="FAA014"/>
              </a:solidFill>
              <a:ea typeface="ＭＳ Ｐゴシック" pitchFamily="34" charset="-128"/>
              <a:cs typeface="Cambria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" y="1828800"/>
            <a:ext cx="228600" cy="228600"/>
          </a:xfrm>
          <a:prstGeom prst="ellipse">
            <a:avLst/>
          </a:prstGeom>
          <a:solidFill>
            <a:schemeClr val="bg1"/>
          </a:solidFill>
          <a:ln w="76200" cmpd="sng">
            <a:solidFill>
              <a:srgbClr val="3DAE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9600" y="2362200"/>
            <a:ext cx="228600" cy="228600"/>
          </a:xfrm>
          <a:prstGeom prst="ellipse">
            <a:avLst/>
          </a:prstGeom>
          <a:solidFill>
            <a:schemeClr val="bg1"/>
          </a:solidFill>
          <a:ln w="76200" cmpd="sng">
            <a:solidFill>
              <a:srgbClr val="3DAE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" y="2971800"/>
            <a:ext cx="228600" cy="228600"/>
          </a:xfrm>
          <a:prstGeom prst="ellipse">
            <a:avLst/>
          </a:prstGeom>
          <a:solidFill>
            <a:schemeClr val="bg1"/>
          </a:solidFill>
          <a:ln w="76200" cmpd="sng">
            <a:solidFill>
              <a:srgbClr val="3DAE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9600" y="3962400"/>
            <a:ext cx="228600" cy="228600"/>
          </a:xfrm>
          <a:prstGeom prst="ellipse">
            <a:avLst/>
          </a:prstGeom>
          <a:solidFill>
            <a:schemeClr val="bg1"/>
          </a:solidFill>
          <a:ln w="76200" cmpd="sng">
            <a:solidFill>
              <a:srgbClr val="3DAE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7" idx="4"/>
            <a:endCxn id="8" idx="0"/>
          </p:cNvCxnSpPr>
          <p:nvPr/>
        </p:nvCxnSpPr>
        <p:spPr>
          <a:xfrm>
            <a:off x="723900" y="2057400"/>
            <a:ext cx="0" cy="304800"/>
          </a:xfrm>
          <a:prstGeom prst="line">
            <a:avLst/>
          </a:prstGeom>
          <a:ln w="76200" cmpd="sng">
            <a:solidFill>
              <a:srgbClr val="3DAE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4"/>
            <a:endCxn id="9" idx="0"/>
          </p:cNvCxnSpPr>
          <p:nvPr/>
        </p:nvCxnSpPr>
        <p:spPr>
          <a:xfrm>
            <a:off x="723900" y="2590800"/>
            <a:ext cx="0" cy="381000"/>
          </a:xfrm>
          <a:prstGeom prst="line">
            <a:avLst/>
          </a:prstGeom>
          <a:ln w="76200" cmpd="sng">
            <a:solidFill>
              <a:srgbClr val="3DAE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4"/>
            <a:endCxn id="10" idx="0"/>
          </p:cNvCxnSpPr>
          <p:nvPr/>
        </p:nvCxnSpPr>
        <p:spPr>
          <a:xfrm>
            <a:off x="723900" y="3200400"/>
            <a:ext cx="0" cy="762000"/>
          </a:xfrm>
          <a:prstGeom prst="line">
            <a:avLst/>
          </a:prstGeom>
          <a:ln w="76200" cmpd="sng">
            <a:solidFill>
              <a:srgbClr val="3DAE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09600" y="4572000"/>
            <a:ext cx="228600" cy="228600"/>
          </a:xfrm>
          <a:prstGeom prst="ellipse">
            <a:avLst/>
          </a:prstGeom>
          <a:solidFill>
            <a:schemeClr val="bg1"/>
          </a:solidFill>
          <a:ln w="76200" cmpd="sng">
            <a:solidFill>
              <a:srgbClr val="3DAE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0" idx="4"/>
            <a:endCxn id="22" idx="0"/>
          </p:cNvCxnSpPr>
          <p:nvPr/>
        </p:nvCxnSpPr>
        <p:spPr>
          <a:xfrm>
            <a:off x="723900" y="4191000"/>
            <a:ext cx="0" cy="381000"/>
          </a:xfrm>
          <a:prstGeom prst="line">
            <a:avLst/>
          </a:prstGeom>
          <a:ln w="76200" cmpd="sng">
            <a:solidFill>
              <a:srgbClr val="3DAE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09600" y="5486400"/>
            <a:ext cx="228600" cy="228600"/>
          </a:xfrm>
          <a:prstGeom prst="ellipse">
            <a:avLst/>
          </a:prstGeom>
          <a:solidFill>
            <a:schemeClr val="bg1"/>
          </a:solidFill>
          <a:ln w="76200" cmpd="sng">
            <a:solidFill>
              <a:srgbClr val="3DAE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2" idx="4"/>
            <a:endCxn id="25" idx="0"/>
          </p:cNvCxnSpPr>
          <p:nvPr/>
        </p:nvCxnSpPr>
        <p:spPr>
          <a:xfrm>
            <a:off x="723900" y="4800600"/>
            <a:ext cx="0" cy="685800"/>
          </a:xfrm>
          <a:prstGeom prst="line">
            <a:avLst/>
          </a:prstGeom>
          <a:ln w="76200" cmpd="sng">
            <a:solidFill>
              <a:srgbClr val="3DAE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09600" y="6096000"/>
            <a:ext cx="228600" cy="228600"/>
          </a:xfrm>
          <a:prstGeom prst="ellipse">
            <a:avLst/>
          </a:prstGeom>
          <a:solidFill>
            <a:schemeClr val="bg1"/>
          </a:solidFill>
          <a:ln w="76200" cmpd="sng">
            <a:solidFill>
              <a:srgbClr val="3DAE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25" idx="4"/>
            <a:endCxn id="29" idx="0"/>
          </p:cNvCxnSpPr>
          <p:nvPr/>
        </p:nvCxnSpPr>
        <p:spPr>
          <a:xfrm>
            <a:off x="723900" y="5715000"/>
            <a:ext cx="0" cy="381000"/>
          </a:xfrm>
          <a:prstGeom prst="line">
            <a:avLst/>
          </a:prstGeom>
          <a:ln w="76200" cmpd="sng">
            <a:solidFill>
              <a:srgbClr val="3DAE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 txBox="1">
            <a:spLocks/>
          </p:cNvSpPr>
          <p:nvPr/>
        </p:nvSpPr>
        <p:spPr>
          <a:xfrm>
            <a:off x="1219200" y="2209800"/>
            <a:ext cx="7467600" cy="4571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200"/>
              </a:spcAft>
              <a:buNone/>
            </a:pPr>
            <a:r>
              <a:rPr lang="en-US" sz="1800" b="1" dirty="0"/>
              <a:t>10 online modules </a:t>
            </a:r>
            <a:r>
              <a:rPr lang="en-US" sz="1800" dirty="0"/>
              <a:t>(self-guided, to be completed weekly)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219200" y="2819400"/>
            <a:ext cx="74676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200"/>
              </a:spcAft>
              <a:buNone/>
            </a:pPr>
            <a:r>
              <a:rPr lang="en-US" sz="1800" b="1" dirty="0"/>
              <a:t>10 written work assignments</a:t>
            </a:r>
            <a:r>
              <a:rPr lang="en-US" sz="1800" dirty="0"/>
              <a:t>, aimed at helping learners articulate a broad stakeholder engagement approach for multiple trials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1219200" y="3810000"/>
            <a:ext cx="74676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200"/>
              </a:spcAft>
              <a:buNone/>
            </a:pPr>
            <a:r>
              <a:rPr lang="en-US" sz="1800" dirty="0"/>
              <a:t>Final assignment is a </a:t>
            </a:r>
            <a:r>
              <a:rPr lang="en-US" sz="1800" b="1" dirty="0"/>
              <a:t>strategic engagement program plan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1219200" y="4419600"/>
            <a:ext cx="74676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200"/>
              </a:spcAft>
              <a:buNone/>
            </a:pPr>
            <a:r>
              <a:rPr lang="en-US" sz="1800" b="1" dirty="0"/>
              <a:t>Individual check-in’s </a:t>
            </a:r>
            <a:r>
              <a:rPr lang="en-US" sz="1800" dirty="0"/>
              <a:t>with faculty to review each learner’s existing </a:t>
            </a:r>
            <a:r>
              <a:rPr lang="en-US" sz="1800" dirty="0" smtClean="0"/>
              <a:t>work </a:t>
            </a:r>
            <a:r>
              <a:rPr lang="en-US" sz="1800" dirty="0"/>
              <a:t>plan 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1219200" y="5334000"/>
            <a:ext cx="74676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200"/>
              </a:spcAft>
              <a:buNone/>
            </a:pPr>
            <a:r>
              <a:rPr lang="en-US" sz="1800" b="1" dirty="0" smtClean="0"/>
              <a:t>Webinars</a:t>
            </a:r>
            <a:r>
              <a:rPr lang="en-US" sz="1800" dirty="0" smtClean="0"/>
              <a:t> (2/6 required  &amp; one with engagement plan content)</a:t>
            </a:r>
            <a:endParaRPr lang="en-US" sz="1800" b="1" dirty="0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1219200" y="5943600"/>
            <a:ext cx="74676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200"/>
              </a:spcAft>
              <a:buNone/>
            </a:pPr>
            <a:r>
              <a:rPr lang="en-US" sz="1800" dirty="0"/>
              <a:t>Final </a:t>
            </a:r>
            <a:r>
              <a:rPr lang="en-US" sz="1800" b="1" dirty="0"/>
              <a:t>knowledge assessment </a:t>
            </a:r>
            <a:r>
              <a:rPr lang="en-US" sz="1800" dirty="0"/>
              <a:t>and course </a:t>
            </a:r>
            <a:r>
              <a:rPr lang="en-US" sz="1800" b="1" dirty="0"/>
              <a:t>evaluation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52233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2" grpId="0" animBg="1"/>
      <p:bldP spid="25" grpId="0" animBg="1"/>
      <p:bldP spid="29" grpId="0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1"/>
            <a:ext cx="7467600" cy="45719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Baseline k</a:t>
            </a:r>
            <a:r>
              <a:rPr lang="en-US" sz="1800" b="1" dirty="0" smtClean="0"/>
              <a:t>nowledge </a:t>
            </a:r>
            <a:r>
              <a:rPr lang="en-US" sz="1800" b="1" dirty="0"/>
              <a:t>assessment </a:t>
            </a:r>
            <a:r>
              <a:rPr lang="en-US" sz="1800" dirty="0"/>
              <a:t>due this week!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BF07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 smtClean="0">
                <a:solidFill>
                  <a:srgbClr val="FFFFFF"/>
                </a:solidFill>
              </a:rPr>
              <a:t>Track B </a:t>
            </a:r>
            <a:r>
              <a:rPr lang="en-US" sz="3200" b="1" dirty="0" smtClean="0">
                <a:solidFill>
                  <a:srgbClr val="FAA014"/>
                </a:solidFill>
              </a:rPr>
              <a:t>requirements</a:t>
            </a:r>
            <a:endParaRPr lang="en-US" sz="3000" dirty="0" smtClean="0">
              <a:solidFill>
                <a:srgbClr val="FAA014"/>
              </a:solidFill>
              <a:ea typeface="ＭＳ Ｐゴシック" pitchFamily="34" charset="-128"/>
              <a:cs typeface="Cambria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" y="1828800"/>
            <a:ext cx="228600" cy="228600"/>
          </a:xfrm>
          <a:prstGeom prst="ellipse">
            <a:avLst/>
          </a:prstGeom>
          <a:solidFill>
            <a:schemeClr val="bg1"/>
          </a:solidFill>
          <a:ln w="76200" cmpd="sng">
            <a:solidFill>
              <a:srgbClr val="3DAE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9600" y="2468880"/>
            <a:ext cx="228600" cy="228600"/>
          </a:xfrm>
          <a:prstGeom prst="ellipse">
            <a:avLst/>
          </a:prstGeom>
          <a:solidFill>
            <a:schemeClr val="bg1"/>
          </a:solidFill>
          <a:ln w="76200" cmpd="sng">
            <a:solidFill>
              <a:srgbClr val="3DAE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" y="3108960"/>
            <a:ext cx="228600" cy="228600"/>
          </a:xfrm>
          <a:prstGeom prst="ellipse">
            <a:avLst/>
          </a:prstGeom>
          <a:solidFill>
            <a:schemeClr val="bg1"/>
          </a:solidFill>
          <a:ln w="76200" cmpd="sng">
            <a:solidFill>
              <a:srgbClr val="3DAE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9600" y="3749040"/>
            <a:ext cx="228600" cy="228600"/>
          </a:xfrm>
          <a:prstGeom prst="ellipse">
            <a:avLst/>
          </a:prstGeom>
          <a:solidFill>
            <a:schemeClr val="bg1"/>
          </a:solidFill>
          <a:ln w="76200" cmpd="sng">
            <a:solidFill>
              <a:srgbClr val="3DAE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7" idx="4"/>
            <a:endCxn id="8" idx="0"/>
          </p:cNvCxnSpPr>
          <p:nvPr/>
        </p:nvCxnSpPr>
        <p:spPr>
          <a:xfrm>
            <a:off x="723900" y="2057400"/>
            <a:ext cx="0" cy="411480"/>
          </a:xfrm>
          <a:prstGeom prst="line">
            <a:avLst/>
          </a:prstGeom>
          <a:ln w="76200" cmpd="sng">
            <a:solidFill>
              <a:srgbClr val="3DAE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4"/>
            <a:endCxn id="9" idx="0"/>
          </p:cNvCxnSpPr>
          <p:nvPr/>
        </p:nvCxnSpPr>
        <p:spPr>
          <a:xfrm>
            <a:off x="723900" y="2697480"/>
            <a:ext cx="0" cy="411480"/>
          </a:xfrm>
          <a:prstGeom prst="line">
            <a:avLst/>
          </a:prstGeom>
          <a:ln w="76200" cmpd="sng">
            <a:solidFill>
              <a:srgbClr val="3DAE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4"/>
            <a:endCxn id="10" idx="0"/>
          </p:cNvCxnSpPr>
          <p:nvPr/>
        </p:nvCxnSpPr>
        <p:spPr>
          <a:xfrm>
            <a:off x="723900" y="3337560"/>
            <a:ext cx="0" cy="411480"/>
          </a:xfrm>
          <a:prstGeom prst="line">
            <a:avLst/>
          </a:prstGeom>
          <a:ln w="76200" cmpd="sng">
            <a:solidFill>
              <a:srgbClr val="3DAE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09600" y="4389120"/>
            <a:ext cx="228600" cy="228600"/>
          </a:xfrm>
          <a:prstGeom prst="ellipse">
            <a:avLst/>
          </a:prstGeom>
          <a:solidFill>
            <a:schemeClr val="bg1"/>
          </a:solidFill>
          <a:ln w="76200" cmpd="sng">
            <a:solidFill>
              <a:srgbClr val="3DAE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0" idx="4"/>
            <a:endCxn id="22" idx="0"/>
          </p:cNvCxnSpPr>
          <p:nvPr/>
        </p:nvCxnSpPr>
        <p:spPr>
          <a:xfrm>
            <a:off x="723900" y="3977640"/>
            <a:ext cx="0" cy="411480"/>
          </a:xfrm>
          <a:prstGeom prst="line">
            <a:avLst/>
          </a:prstGeom>
          <a:ln w="76200" cmpd="sng">
            <a:solidFill>
              <a:srgbClr val="3DAE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09600" y="5029200"/>
            <a:ext cx="228600" cy="228600"/>
          </a:xfrm>
          <a:prstGeom prst="ellipse">
            <a:avLst/>
          </a:prstGeom>
          <a:solidFill>
            <a:schemeClr val="bg1"/>
          </a:solidFill>
          <a:ln w="76200" cmpd="sng">
            <a:solidFill>
              <a:srgbClr val="3DAE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2" idx="4"/>
            <a:endCxn id="25" idx="0"/>
          </p:cNvCxnSpPr>
          <p:nvPr/>
        </p:nvCxnSpPr>
        <p:spPr>
          <a:xfrm>
            <a:off x="723900" y="4617720"/>
            <a:ext cx="0" cy="411480"/>
          </a:xfrm>
          <a:prstGeom prst="line">
            <a:avLst/>
          </a:prstGeom>
          <a:ln w="76200" cmpd="sng">
            <a:solidFill>
              <a:srgbClr val="3DAE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 txBox="1">
            <a:spLocks/>
          </p:cNvSpPr>
          <p:nvPr/>
        </p:nvSpPr>
        <p:spPr>
          <a:xfrm>
            <a:off x="1219200" y="2362201"/>
            <a:ext cx="7467600" cy="457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/>
              <a:t>10 </a:t>
            </a:r>
            <a:r>
              <a:rPr lang="en-US" sz="1800" b="1" dirty="0"/>
              <a:t>online modules </a:t>
            </a:r>
            <a:r>
              <a:rPr lang="en-US" sz="1800" dirty="0"/>
              <a:t>(same content as Track A)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219200" y="2971800"/>
            <a:ext cx="7467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5 written work assignments</a:t>
            </a:r>
            <a:r>
              <a:rPr lang="en-US" sz="1800" dirty="0"/>
              <a:t>, including broad GPP action plan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1219200" y="3581400"/>
            <a:ext cx="7467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Participation in the </a:t>
            </a:r>
            <a:r>
              <a:rPr lang="en-US" sz="1800" b="1" dirty="0"/>
              <a:t>discussion forum </a:t>
            </a:r>
            <a:r>
              <a:rPr lang="en-US" sz="1800" dirty="0"/>
              <a:t>(must respond to the weekly discussion question for 7/10 lessons)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1219200" y="4267199"/>
            <a:ext cx="7467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200"/>
              </a:spcAft>
              <a:buNone/>
            </a:pPr>
            <a:r>
              <a:rPr lang="en-US" sz="1800" dirty="0"/>
              <a:t>Final </a:t>
            </a:r>
            <a:r>
              <a:rPr lang="en-US" sz="1800" b="1" dirty="0"/>
              <a:t>knowledge assessment </a:t>
            </a:r>
            <a:r>
              <a:rPr lang="en-US" sz="1800" dirty="0"/>
              <a:t>and course </a:t>
            </a:r>
            <a:r>
              <a:rPr lang="en-US" sz="1800" b="1" dirty="0"/>
              <a:t>evaluation</a:t>
            </a:r>
            <a:endParaRPr lang="en-US" sz="1800" b="1" dirty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1219200" y="4876800"/>
            <a:ext cx="7467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200"/>
              </a:spcAft>
              <a:buNone/>
            </a:pPr>
            <a:r>
              <a:rPr lang="en-US" sz="1800" b="1" dirty="0" smtClean="0"/>
              <a:t>Webinars </a:t>
            </a:r>
            <a:r>
              <a:rPr lang="en-US" sz="1800" dirty="0" smtClean="0"/>
              <a:t>not required but strongly encouraged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197548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2" grpId="0" animBg="1"/>
      <p:bldP spid="25" grpId="0" animBg="1"/>
      <p:bldP spid="33" grpId="0"/>
      <p:bldP spid="34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Areas">
  <a:themeElements>
    <a:clrScheme name="Voices of Change 1">
      <a:dk1>
        <a:srgbClr val="000000"/>
      </a:dk1>
      <a:lt1>
        <a:srgbClr val="FFFFFF"/>
      </a:lt1>
      <a:dk2>
        <a:srgbClr val="79828B"/>
      </a:dk2>
      <a:lt2>
        <a:srgbClr val="ABB1B7"/>
      </a:lt2>
      <a:accent1>
        <a:srgbClr val="EB8C23"/>
      </a:accent1>
      <a:accent2>
        <a:srgbClr val="D92B27"/>
      </a:accent2>
      <a:accent3>
        <a:srgbClr val="96396E"/>
      </a:accent3>
      <a:accent4>
        <a:srgbClr val="8064A2"/>
      </a:accent4>
      <a:accent5>
        <a:srgbClr val="009793"/>
      </a:accent5>
      <a:accent6>
        <a:srgbClr val="A4BB3D"/>
      </a:accent6>
      <a:hlink>
        <a:srgbClr val="57636E"/>
      </a:hlink>
      <a:folHlink>
        <a:srgbClr val="79828B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Areas.thmx</Template>
  <TotalTime>13958</TotalTime>
  <Words>1206</Words>
  <Application>Microsoft Macintosh PowerPoint</Application>
  <PresentationFormat>On-screen Show (4:3)</PresentationFormat>
  <Paragraphs>176</Paragraphs>
  <Slides>33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Areas</vt:lpstr>
      <vt:lpstr>GPP Online Training January 2017</vt:lpstr>
      <vt:lpstr>Who we are</vt:lpstr>
      <vt:lpstr>Good Participatory Practice </vt:lpstr>
      <vt:lpstr>GPP Guidelines: Second Edition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Pomona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GPP Online Learning  Fall 2014</dc:title>
  <dc:creator>Erikan</dc:creator>
  <cp:lastModifiedBy>Microsoft Office User</cp:lastModifiedBy>
  <cp:revision>248</cp:revision>
  <dcterms:created xsi:type="dcterms:W3CDTF">2014-09-03T17:19:56Z</dcterms:created>
  <dcterms:modified xsi:type="dcterms:W3CDTF">2017-01-24T15:03:14Z</dcterms:modified>
</cp:coreProperties>
</file>