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07" r:id="rId2"/>
    <p:sldId id="297" r:id="rId3"/>
    <p:sldId id="278" r:id="rId4"/>
    <p:sldId id="274" r:id="rId5"/>
    <p:sldId id="259" r:id="rId6"/>
    <p:sldId id="258" r:id="rId7"/>
    <p:sldId id="295" r:id="rId8"/>
    <p:sldId id="321" r:id="rId9"/>
    <p:sldId id="322" r:id="rId10"/>
    <p:sldId id="261" r:id="rId11"/>
    <p:sldId id="290" r:id="rId12"/>
    <p:sldId id="281" r:id="rId13"/>
    <p:sldId id="306" r:id="rId14"/>
    <p:sldId id="267" r:id="rId15"/>
    <p:sldId id="309" r:id="rId16"/>
    <p:sldId id="282" r:id="rId17"/>
    <p:sldId id="299" r:id="rId18"/>
    <p:sldId id="283" r:id="rId19"/>
    <p:sldId id="300" r:id="rId20"/>
    <p:sldId id="286" r:id="rId21"/>
    <p:sldId id="287" r:id="rId22"/>
    <p:sldId id="315" r:id="rId23"/>
    <p:sldId id="318" r:id="rId24"/>
    <p:sldId id="313" r:id="rId25"/>
    <p:sldId id="317" r:id="rId26"/>
    <p:sldId id="314" r:id="rId27"/>
    <p:sldId id="316" r:id="rId28"/>
    <p:sldId id="292" r:id="rId29"/>
    <p:sldId id="293" r:id="rId30"/>
    <p:sldId id="302" r:id="rId31"/>
    <p:sldId id="294" r:id="rId32"/>
    <p:sldId id="276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Hannah" initials="S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40B"/>
    <a:srgbClr val="EA3042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>
      <p:cViewPr varScale="1">
        <p:scale>
          <a:sx n="79" d="100"/>
          <a:sy n="79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714B0-1CDB-4C05-862F-C26478697EDE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67C5F-3ED7-477F-937E-B4D0592A838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CLI</a:t>
          </a:r>
          <a:endParaRPr lang="en-US" dirty="0"/>
        </a:p>
      </dgm:t>
    </dgm:pt>
    <dgm:pt modelId="{C643FB90-FE55-491C-AFAA-0E0691A97695}" type="parTrans" cxnId="{75540337-E699-4AE1-A329-8AE615171A76}">
      <dgm:prSet/>
      <dgm:spPr/>
      <dgm:t>
        <a:bodyPr/>
        <a:lstStyle/>
        <a:p>
          <a:endParaRPr lang="en-US"/>
        </a:p>
      </dgm:t>
    </dgm:pt>
    <dgm:pt modelId="{6B91945C-32ED-4505-B289-E1ACB18094ED}" type="sibTrans" cxnId="{75540337-E699-4AE1-A329-8AE615171A76}">
      <dgm:prSet/>
      <dgm:spPr/>
      <dgm:t>
        <a:bodyPr/>
        <a:lstStyle/>
        <a:p>
          <a:endParaRPr lang="en-US"/>
        </a:p>
      </dgm:t>
    </dgm:pt>
    <dgm:pt modelId="{2AF8700F-E3A7-49C2-BAAB-64689E555A4B}">
      <dgm:prSet phldrT="[Text]"/>
      <dgm:spPr>
        <a:solidFill>
          <a:srgbClr val="EA3042"/>
        </a:solidFill>
      </dgm:spPr>
      <dgm:t>
        <a:bodyPr/>
        <a:lstStyle/>
        <a:p>
          <a:r>
            <a:rPr lang="en-US" dirty="0" smtClean="0"/>
            <a:t>AVAC</a:t>
          </a:r>
          <a:endParaRPr lang="en-US" dirty="0"/>
        </a:p>
      </dgm:t>
    </dgm:pt>
    <dgm:pt modelId="{F1540EDE-E7C5-45ED-B219-CD3D22544393}" type="parTrans" cxnId="{A32D9084-EF3A-4F07-A9E6-72D2A80ACA69}">
      <dgm:prSet/>
      <dgm:spPr/>
      <dgm:t>
        <a:bodyPr/>
        <a:lstStyle/>
        <a:p>
          <a:endParaRPr lang="en-US"/>
        </a:p>
      </dgm:t>
    </dgm:pt>
    <dgm:pt modelId="{787D6064-B781-4FC0-83FA-50311AC1E70C}" type="sibTrans" cxnId="{A32D9084-EF3A-4F07-A9E6-72D2A80ACA69}">
      <dgm:prSet/>
      <dgm:spPr/>
      <dgm:t>
        <a:bodyPr/>
        <a:lstStyle/>
        <a:p>
          <a:endParaRPr lang="en-US"/>
        </a:p>
      </dgm:t>
    </dgm:pt>
    <dgm:pt modelId="{317128B5-CF13-4558-AC48-13DBAA370E0A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GPP Cohort</a:t>
          </a:r>
          <a:endParaRPr lang="en-US" dirty="0">
            <a:solidFill>
              <a:schemeClr val="tx1"/>
            </a:solidFill>
          </a:endParaRPr>
        </a:p>
      </dgm:t>
    </dgm:pt>
    <dgm:pt modelId="{16E20E11-1A5C-4553-BA65-E903F201BA55}" type="parTrans" cxnId="{4CA4C206-35B2-4A49-9010-56EE73381321}">
      <dgm:prSet/>
      <dgm:spPr/>
      <dgm:t>
        <a:bodyPr/>
        <a:lstStyle/>
        <a:p>
          <a:endParaRPr lang="en-US"/>
        </a:p>
      </dgm:t>
    </dgm:pt>
    <dgm:pt modelId="{20F60CB7-367C-4F87-977A-552C2DFA92F0}" type="sibTrans" cxnId="{4CA4C206-35B2-4A49-9010-56EE73381321}">
      <dgm:prSet/>
      <dgm:spPr/>
      <dgm:t>
        <a:bodyPr/>
        <a:lstStyle/>
        <a:p>
          <a:endParaRPr lang="en-US"/>
        </a:p>
      </dgm:t>
    </dgm:pt>
    <dgm:pt modelId="{EC4F1B52-5CD9-4BD8-A36F-1494ECCECFA4}">
      <dgm:prSet phldrT="[Text]"/>
      <dgm:spPr/>
      <dgm:t>
        <a:bodyPr/>
        <a:lstStyle/>
        <a:p>
          <a:r>
            <a:rPr lang="en-US" dirty="0" smtClean="0"/>
            <a:t>GPP Online Training </a:t>
          </a:r>
          <a:endParaRPr lang="en-US" dirty="0"/>
        </a:p>
      </dgm:t>
    </dgm:pt>
    <dgm:pt modelId="{C5448722-BED2-48EF-96FC-62B98BC0DF71}" type="parTrans" cxnId="{E0BA73F7-B9CF-4D3C-9D4B-73E2AF6A2199}">
      <dgm:prSet/>
      <dgm:spPr/>
      <dgm:t>
        <a:bodyPr/>
        <a:lstStyle/>
        <a:p>
          <a:endParaRPr lang="en-US"/>
        </a:p>
      </dgm:t>
    </dgm:pt>
    <dgm:pt modelId="{42D50A86-BF39-4372-B426-22430793B606}" type="sibTrans" cxnId="{E0BA73F7-B9CF-4D3C-9D4B-73E2AF6A2199}">
      <dgm:prSet/>
      <dgm:spPr/>
      <dgm:t>
        <a:bodyPr/>
        <a:lstStyle/>
        <a:p>
          <a:endParaRPr lang="en-US"/>
        </a:p>
      </dgm:t>
    </dgm:pt>
    <dgm:pt modelId="{D4849556-1ECA-4AEE-B5C4-8B15D56B82D1}" type="pres">
      <dgm:prSet presAssocID="{F00714B0-1CDB-4C05-862F-C26478697ED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E4D0E-FD59-4938-9D82-307B0111B7DB}" type="pres">
      <dgm:prSet presAssocID="{F00714B0-1CDB-4C05-862F-C26478697EDE}" presName="ellipse" presStyleLbl="trBgShp" presStyleIdx="0" presStyleCnt="1"/>
      <dgm:spPr/>
    </dgm:pt>
    <dgm:pt modelId="{6D87A455-A264-47DF-8692-D65FB42D7F7C}" type="pres">
      <dgm:prSet presAssocID="{F00714B0-1CDB-4C05-862F-C26478697EDE}" presName="arrow1" presStyleLbl="fgShp" presStyleIdx="0" presStyleCnt="1" custLinFactNeighborY="6389"/>
      <dgm:spPr/>
    </dgm:pt>
    <dgm:pt modelId="{2FFCD26F-B14C-41A1-B0C4-30A2F5EEA474}" type="pres">
      <dgm:prSet presAssocID="{F00714B0-1CDB-4C05-862F-C26478697EDE}" presName="rectangle" presStyleLbl="revTx" presStyleIdx="0" presStyleCnt="1" custScaleX="138843" custLinFactNeighborX="0" custLinFactNeighborY="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AD2F-C903-4286-AACD-0B729532799D}" type="pres">
      <dgm:prSet presAssocID="{2AF8700F-E3A7-49C2-BAAB-64689E555A4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09451-7015-4BE7-95ED-386848FB284F}" type="pres">
      <dgm:prSet presAssocID="{317128B5-CF13-4558-AC48-13DBAA370E0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91B8C-F7C9-4955-83DD-CEAA1D9D5294}" type="pres">
      <dgm:prSet presAssocID="{EC4F1B52-5CD9-4BD8-A36F-1494ECCECFA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6F907-A32E-482B-B023-F2B9BE712DEC}" type="pres">
      <dgm:prSet presAssocID="{F00714B0-1CDB-4C05-862F-C26478697EDE}" presName="funnel" presStyleLbl="trAlignAcc1" presStyleIdx="0" presStyleCnt="1" custLinFactNeighborX="933" custLinFactNeighborY="-992"/>
      <dgm:spPr/>
    </dgm:pt>
  </dgm:ptLst>
  <dgm:cxnLst>
    <dgm:cxn modelId="{176E02E1-97E6-4C45-B21F-B65F1DF35314}" type="presOf" srcId="{317128B5-CF13-4558-AC48-13DBAA370E0A}" destId="{5E9BAD2F-C903-4286-AACD-0B729532799D}" srcOrd="0" destOrd="0" presId="urn:microsoft.com/office/officeart/2005/8/layout/funnel1"/>
    <dgm:cxn modelId="{C8D35AA9-0C22-4BDF-BA11-ED562DAE663D}" type="presOf" srcId="{2AF8700F-E3A7-49C2-BAAB-64689E555A4B}" destId="{D0409451-7015-4BE7-95ED-386848FB284F}" srcOrd="0" destOrd="0" presId="urn:microsoft.com/office/officeart/2005/8/layout/funnel1"/>
    <dgm:cxn modelId="{9EF3F2C3-2A62-4487-B90F-3E56AE62C69F}" type="presOf" srcId="{EC4F1B52-5CD9-4BD8-A36F-1494ECCECFA4}" destId="{2FFCD26F-B14C-41A1-B0C4-30A2F5EEA474}" srcOrd="0" destOrd="0" presId="urn:microsoft.com/office/officeart/2005/8/layout/funnel1"/>
    <dgm:cxn modelId="{75540337-E699-4AE1-A329-8AE615171A76}" srcId="{F00714B0-1CDB-4C05-862F-C26478697EDE}" destId="{B3767C5F-3ED7-477F-937E-B4D0592A8383}" srcOrd="0" destOrd="0" parTransId="{C643FB90-FE55-491C-AFAA-0E0691A97695}" sibTransId="{6B91945C-32ED-4505-B289-E1ACB18094ED}"/>
    <dgm:cxn modelId="{E0BA73F7-B9CF-4D3C-9D4B-73E2AF6A2199}" srcId="{F00714B0-1CDB-4C05-862F-C26478697EDE}" destId="{EC4F1B52-5CD9-4BD8-A36F-1494ECCECFA4}" srcOrd="3" destOrd="0" parTransId="{C5448722-BED2-48EF-96FC-62B98BC0DF71}" sibTransId="{42D50A86-BF39-4372-B426-22430793B606}"/>
    <dgm:cxn modelId="{4CA4C206-35B2-4A49-9010-56EE73381321}" srcId="{F00714B0-1CDB-4C05-862F-C26478697EDE}" destId="{317128B5-CF13-4558-AC48-13DBAA370E0A}" srcOrd="2" destOrd="0" parTransId="{16E20E11-1A5C-4553-BA65-E903F201BA55}" sibTransId="{20F60CB7-367C-4F87-977A-552C2DFA92F0}"/>
    <dgm:cxn modelId="{C6C91906-2695-43AD-9748-1A8D3AE1F25B}" type="presOf" srcId="{F00714B0-1CDB-4C05-862F-C26478697EDE}" destId="{D4849556-1ECA-4AEE-B5C4-8B15D56B82D1}" srcOrd="0" destOrd="0" presId="urn:microsoft.com/office/officeart/2005/8/layout/funnel1"/>
    <dgm:cxn modelId="{A5509C55-13D4-4555-B3C0-B29B9FE0B824}" type="presOf" srcId="{B3767C5F-3ED7-477F-937E-B4D0592A8383}" destId="{4FB91B8C-F7C9-4955-83DD-CEAA1D9D5294}" srcOrd="0" destOrd="0" presId="urn:microsoft.com/office/officeart/2005/8/layout/funnel1"/>
    <dgm:cxn modelId="{A32D9084-EF3A-4F07-A9E6-72D2A80ACA69}" srcId="{F00714B0-1CDB-4C05-862F-C26478697EDE}" destId="{2AF8700F-E3A7-49C2-BAAB-64689E555A4B}" srcOrd="1" destOrd="0" parTransId="{F1540EDE-E7C5-45ED-B219-CD3D22544393}" sibTransId="{787D6064-B781-4FC0-83FA-50311AC1E70C}"/>
    <dgm:cxn modelId="{E75E41AD-EC2A-4739-B109-CD359EDC67F0}" type="presParOf" srcId="{D4849556-1ECA-4AEE-B5C4-8B15D56B82D1}" destId="{31DE4D0E-FD59-4938-9D82-307B0111B7DB}" srcOrd="0" destOrd="0" presId="urn:microsoft.com/office/officeart/2005/8/layout/funnel1"/>
    <dgm:cxn modelId="{7C0FFB9C-727F-42B3-B949-EA67C798D4BA}" type="presParOf" srcId="{D4849556-1ECA-4AEE-B5C4-8B15D56B82D1}" destId="{6D87A455-A264-47DF-8692-D65FB42D7F7C}" srcOrd="1" destOrd="0" presId="urn:microsoft.com/office/officeart/2005/8/layout/funnel1"/>
    <dgm:cxn modelId="{1D5D19FE-695A-4B43-9779-9334AFF82EEB}" type="presParOf" srcId="{D4849556-1ECA-4AEE-B5C4-8B15D56B82D1}" destId="{2FFCD26F-B14C-41A1-B0C4-30A2F5EEA474}" srcOrd="2" destOrd="0" presId="urn:microsoft.com/office/officeart/2005/8/layout/funnel1"/>
    <dgm:cxn modelId="{9D02ACDF-80DD-4556-8576-1246A450C977}" type="presParOf" srcId="{D4849556-1ECA-4AEE-B5C4-8B15D56B82D1}" destId="{5E9BAD2F-C903-4286-AACD-0B729532799D}" srcOrd="3" destOrd="0" presId="urn:microsoft.com/office/officeart/2005/8/layout/funnel1"/>
    <dgm:cxn modelId="{527AE470-B701-4EEA-9538-B6B4803AFAF4}" type="presParOf" srcId="{D4849556-1ECA-4AEE-B5C4-8B15D56B82D1}" destId="{D0409451-7015-4BE7-95ED-386848FB284F}" srcOrd="4" destOrd="0" presId="urn:microsoft.com/office/officeart/2005/8/layout/funnel1"/>
    <dgm:cxn modelId="{61D0E030-79D3-43EB-B5E4-0A92E7C16FE1}" type="presParOf" srcId="{D4849556-1ECA-4AEE-B5C4-8B15D56B82D1}" destId="{4FB91B8C-F7C9-4955-83DD-CEAA1D9D5294}" srcOrd="5" destOrd="0" presId="urn:microsoft.com/office/officeart/2005/8/layout/funnel1"/>
    <dgm:cxn modelId="{F2719467-4CDC-4BD3-BA94-96ADDC184EFF}" type="presParOf" srcId="{D4849556-1ECA-4AEE-B5C4-8B15D56B82D1}" destId="{7896F907-A32E-482B-B023-F2B9BE712DE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4D0E-FD59-4938-9D82-307B0111B7DB}">
      <dsp:nvSpPr>
        <dsp:cNvPr id="0" name=""/>
        <dsp:cNvSpPr/>
      </dsp:nvSpPr>
      <dsp:spPr>
        <a:xfrm>
          <a:off x="2403316" y="185737"/>
          <a:ext cx="3686175" cy="12801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A455-A264-47DF-8692-D65FB42D7F7C}">
      <dsp:nvSpPr>
        <dsp:cNvPr id="0" name=""/>
        <dsp:cNvSpPr/>
      </dsp:nvSpPr>
      <dsp:spPr>
        <a:xfrm>
          <a:off x="3894931" y="3349625"/>
          <a:ext cx="714375" cy="4572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D26F-B14C-41A1-B0C4-30A2F5EEA474}">
      <dsp:nvSpPr>
        <dsp:cNvPr id="0" name=""/>
        <dsp:cNvSpPr/>
      </dsp:nvSpPr>
      <dsp:spPr>
        <a:xfrm>
          <a:off x="1871655" y="3714747"/>
          <a:ext cx="4760926" cy="8572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GPP Online Training </a:t>
          </a:r>
          <a:endParaRPr lang="en-US" sz="3000" kern="1200" dirty="0"/>
        </a:p>
      </dsp:txBody>
      <dsp:txXfrm>
        <a:off x="1871655" y="3714747"/>
        <a:ext cx="4760926" cy="857250"/>
      </dsp:txXfrm>
    </dsp:sp>
    <dsp:sp modelId="{5E9BAD2F-C903-4286-AACD-0B729532799D}">
      <dsp:nvSpPr>
        <dsp:cNvPr id="0" name=""/>
        <dsp:cNvSpPr/>
      </dsp:nvSpPr>
      <dsp:spPr>
        <a:xfrm>
          <a:off x="3743484" y="1564767"/>
          <a:ext cx="1285875" cy="1285875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GPP Cohort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931796" y="1753079"/>
        <a:ext cx="909251" cy="909251"/>
      </dsp:txXfrm>
    </dsp:sp>
    <dsp:sp modelId="{D0409451-7015-4BE7-95ED-386848FB284F}">
      <dsp:nvSpPr>
        <dsp:cNvPr id="0" name=""/>
        <dsp:cNvSpPr/>
      </dsp:nvSpPr>
      <dsp:spPr>
        <a:xfrm>
          <a:off x="2823369" y="600075"/>
          <a:ext cx="1285875" cy="1285875"/>
        </a:xfrm>
        <a:prstGeom prst="ellipse">
          <a:avLst/>
        </a:prstGeom>
        <a:solidFill>
          <a:srgbClr val="EA304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AVAC</a:t>
          </a:r>
          <a:endParaRPr lang="en-US" sz="2200" kern="1200" dirty="0"/>
        </a:p>
      </dsp:txBody>
      <dsp:txXfrm>
        <a:off x="3011681" y="788387"/>
        <a:ext cx="909251" cy="909251"/>
      </dsp:txXfrm>
    </dsp:sp>
    <dsp:sp modelId="{4FB91B8C-F7C9-4955-83DD-CEAA1D9D5294}">
      <dsp:nvSpPr>
        <dsp:cNvPr id="0" name=""/>
        <dsp:cNvSpPr/>
      </dsp:nvSpPr>
      <dsp:spPr>
        <a:xfrm>
          <a:off x="4137819" y="289179"/>
          <a:ext cx="1285875" cy="128587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CLI</a:t>
          </a:r>
          <a:endParaRPr lang="en-US" sz="2200" kern="1200" dirty="0"/>
        </a:p>
      </dsp:txBody>
      <dsp:txXfrm>
        <a:off x="4326131" y="477491"/>
        <a:ext cx="909251" cy="909251"/>
      </dsp:txXfrm>
    </dsp:sp>
    <dsp:sp modelId="{7896F907-A32E-482B-B023-F2B9BE712DEC}">
      <dsp:nvSpPr>
        <dsp:cNvPr id="0" name=""/>
        <dsp:cNvSpPr/>
      </dsp:nvSpPr>
      <dsp:spPr>
        <a:xfrm>
          <a:off x="2289193" y="0"/>
          <a:ext cx="4000500" cy="32004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7D58-91BE-4AA0-9797-769902ECF0DD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6E4F-1EAE-42DF-8074-02B5F6617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activities can be completed at any time during each week—learners do not have to be online at any specific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07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space will be used to share</a:t>
            </a:r>
            <a:r>
              <a:rPr lang="en-US" baseline="0" dirty="0" smtClean="0"/>
              <a:t> plans and assignments with other members of the group in order to receive comments.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</a:t>
            </a:r>
            <a:r>
              <a:rPr lang="en-US" dirty="0" err="1" smtClean="0"/>
              <a:t>pdfs</a:t>
            </a:r>
            <a:r>
              <a:rPr lang="en-US" dirty="0" smtClean="0"/>
              <a:t> must be downloaded with internet connection,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pdfs</a:t>
            </a:r>
            <a:r>
              <a:rPr lang="en-US" baseline="0" dirty="0" smtClean="0"/>
              <a:t> of the GPP Guidelines, for examples, cannot be viewed while working offline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Reminder to log-in and change password, forgot your</a:t>
            </a:r>
            <a:r>
              <a:rPr lang="en-US" baseline="0" dirty="0" smtClean="0"/>
              <a:t> password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TRACK A or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make a note about X and Exit button?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8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officially</a:t>
            </a:r>
            <a:r>
              <a:rPr lang="en-US" baseline="0" dirty="0" smtClean="0"/>
              <a:t> begin on a Monday. Always be able to go back to previous lesson. </a:t>
            </a:r>
            <a:r>
              <a:rPr lang="en-US" dirty="0" smtClean="0"/>
              <a:t>Do not move ahead. Lessons available</a:t>
            </a:r>
            <a:r>
              <a:rPr lang="en-US" baseline="0" dirty="0" smtClean="0"/>
              <a:t> the Friday before the Monday of each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6E4F-1EAE-42DF-8074-02B5F66175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42B32A-426F-4EF3-BBD1-6B07A832C280}" type="datetimeFigureOut">
              <a:rPr lang="en-US" smtClean="0"/>
              <a:pPr/>
              <a:t>16/03/20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8A0271-3E4F-4E0A-9981-948823D3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dev.learnsfdph.c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vac.org/good-participatory-practic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8" Type="http://schemas.openxmlformats.org/officeDocument/2006/relationships/image" Target="../media/image6.jpe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Anne Schley</a:t>
            </a:r>
          </a:p>
          <a:p>
            <a:r>
              <a:rPr lang="en-US" dirty="0"/>
              <a:t>Jessica </a:t>
            </a:r>
            <a:r>
              <a:rPr lang="en-US" dirty="0" err="1" smtClean="0"/>
              <a:t>Handibode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GPP Online Training </a:t>
            </a:r>
            <a:br>
              <a:rPr lang="en-US" b="1" dirty="0" smtClean="0"/>
            </a:br>
            <a:r>
              <a:rPr lang="en-US" b="1" dirty="0" smtClean="0"/>
              <a:t>March 2016</a:t>
            </a:r>
            <a:endParaRPr lang="en-US" b="1" dirty="0"/>
          </a:p>
        </p:txBody>
      </p:sp>
      <p:pic>
        <p:nvPicPr>
          <p:cNvPr id="1026" name="Picture 2" descr="C:\Users\Owner\Downloads\AVAC3677_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2599949" cy="1182626"/>
          </a:xfrm>
          <a:prstGeom prst="rect">
            <a:avLst/>
          </a:prstGeom>
          <a:noFill/>
        </p:spPr>
      </p:pic>
      <p:pic>
        <p:nvPicPr>
          <p:cNvPr id="1027" name="Picture 3" descr="C:\Users\Owner\Downloads\CLI vertic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8035"/>
            <a:ext cx="2514600" cy="12117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8813" t="58068" r="36250" b="36000"/>
          <a:stretch/>
        </p:blipFill>
        <p:spPr>
          <a:xfrm>
            <a:off x="3733800" y="4800600"/>
            <a:ext cx="1600200" cy="12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C3440B"/>
                </a:solidFill>
              </a:rPr>
              <a:t>Commitment </a:t>
            </a:r>
            <a:r>
              <a:rPr lang="en-US" b="1" dirty="0" smtClean="0">
                <a:solidFill>
                  <a:srgbClr val="C3440B"/>
                </a:solidFill>
              </a:rPr>
              <a:t>and Expectations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sz="2100" b="1" dirty="0" smtClean="0"/>
              <a:t>Approximately 5-7  hours each week,: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Modules ~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up to  120 minutes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Work Assignments ~can vary in length, but up to 120 minutes </a:t>
            </a:r>
            <a:endParaRPr lang="en-US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Forum Discussions ~ 20 minutes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Webinar and Skype Check-in’s (optional)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~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60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minutes 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100" b="1" dirty="0" smtClean="0"/>
              <a:t>Discussion Forums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Please read and follow forum guidance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 post that counts towards course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requirements is a response to </a:t>
            </a:r>
            <a:r>
              <a:rPr lang="en-US" sz="1800" u="sng" dirty="0" smtClean="0">
                <a:solidFill>
                  <a:schemeClr val="bg2">
                    <a:lumMod val="25000"/>
                  </a:schemeClr>
                </a:solidFill>
              </a:rPr>
              <a:t>the weekly discussion question. Other posting is encouraged but is not counted for course credit.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Learners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are encouraged to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start their own discussion threads and moderate the conversation! Refer to the forum guidance for more information. 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100" b="1" dirty="0" smtClean="0"/>
              <a:t>Work Assignments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Upload completed work assignments to the corresponding lesson page </a:t>
            </a:r>
            <a:r>
              <a:rPr lang="en-US" sz="1800" u="sng" dirty="0" smtClean="0">
                <a:solidFill>
                  <a:schemeClr val="bg2">
                    <a:lumMod val="25000"/>
                  </a:schemeClr>
                </a:solidFill>
              </a:rPr>
              <a:t>by </a:t>
            </a:r>
            <a:r>
              <a:rPr lang="en-US" sz="1800" u="sng" smtClean="0">
                <a:solidFill>
                  <a:schemeClr val="bg2">
                    <a:lumMod val="25000"/>
                  </a:schemeClr>
                </a:solidFill>
              </a:rPr>
              <a:t>due </a:t>
            </a:r>
            <a:r>
              <a:rPr lang="en-US" sz="1800" u="sng" smtClean="0">
                <a:solidFill>
                  <a:schemeClr val="bg2">
                    <a:lumMod val="25000"/>
                  </a:schemeClr>
                </a:solidFill>
              </a:rPr>
              <a:t>date</a:t>
            </a:r>
            <a:endParaRPr lang="en-US" sz="18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Receive feedback from instructor within one week after the end of each lesson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3440B"/>
                </a:solidFill>
              </a:rPr>
              <a:t>Learning Management System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en-US" sz="1600" dirty="0" smtClean="0"/>
          </a:p>
          <a:p>
            <a:r>
              <a:rPr lang="en-US" sz="2800" b="1" dirty="0"/>
              <a:t>URL: </a:t>
            </a:r>
            <a:r>
              <a:rPr lang="en-US" sz="2800" i="1" u="sng" dirty="0" smtClean="0">
                <a:hlinkClick r:id="rId2"/>
              </a:rPr>
              <a:t>LearnSFDPH.org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LMS can </a:t>
            </a:r>
            <a:r>
              <a:rPr lang="en-US" sz="2800" dirty="0" smtClean="0"/>
              <a:t>accessed on a laptop computer or </a:t>
            </a:r>
            <a:r>
              <a:rPr lang="en-US" sz="2800" dirty="0" err="1" smtClean="0"/>
              <a:t>iPad</a:t>
            </a:r>
            <a:endParaRPr lang="en-US" sz="2800" dirty="0" smtClean="0"/>
          </a:p>
          <a:p>
            <a:r>
              <a:rPr lang="en-US" sz="2800" dirty="0" smtClean="0"/>
              <a:t>Best browsers are Firefox and Chrome</a:t>
            </a:r>
          </a:p>
          <a:p>
            <a:r>
              <a:rPr lang="en-US" sz="2800" dirty="0"/>
              <a:t>For </a:t>
            </a:r>
            <a:r>
              <a:rPr lang="en-US" sz="2800" dirty="0" smtClean="0"/>
              <a:t>more information </a:t>
            </a:r>
            <a:r>
              <a:rPr lang="en-US" sz="2800" dirty="0"/>
              <a:t>about optimizing your </a:t>
            </a:r>
            <a:r>
              <a:rPr lang="en-US" sz="2800" dirty="0" smtClean="0"/>
              <a:t>LMS viewing</a:t>
            </a:r>
            <a:r>
              <a:rPr lang="en-US" sz="2800" dirty="0"/>
              <a:t>, please refer to the </a:t>
            </a:r>
            <a:r>
              <a:rPr lang="en-US" sz="2800" i="1" dirty="0"/>
              <a:t>Technical Considerations </a:t>
            </a:r>
            <a:r>
              <a:rPr lang="en-US" sz="2800" dirty="0"/>
              <a:t>section in the Course Syllabus</a:t>
            </a:r>
          </a:p>
          <a:p>
            <a:endParaRPr lang="en-US" sz="28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Offline </a:t>
            </a:r>
            <a:r>
              <a:rPr lang="en-US" b="1" dirty="0" smtClean="0">
                <a:solidFill>
                  <a:srgbClr val="C3440B"/>
                </a:solidFill>
              </a:rPr>
              <a:t>Viewing 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510235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500" dirty="0" smtClean="0"/>
              <a:t>Only the interactive modules can be viewed offline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Work assignments must be downloaded and submitted while online </a:t>
            </a:r>
            <a:endParaRPr lang="en-US" sz="2500" dirty="0"/>
          </a:p>
          <a:p>
            <a:pPr>
              <a:spcAft>
                <a:spcPts val="600"/>
              </a:spcAft>
            </a:pPr>
            <a:r>
              <a:rPr lang="en-US" sz="2500" dirty="0" smtClean="0"/>
              <a:t>Discussion forum only active while connected to the internet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In order to </a:t>
            </a:r>
            <a:r>
              <a:rPr lang="en-US" sz="2500" dirty="0" smtClean="0"/>
              <a:t>initially download </a:t>
            </a:r>
            <a:r>
              <a:rPr lang="en-US" sz="2500" dirty="0" smtClean="0"/>
              <a:t>modules for offline </a:t>
            </a:r>
            <a:r>
              <a:rPr lang="en-US" sz="2500" dirty="0" smtClean="0"/>
              <a:t>use later, </a:t>
            </a:r>
            <a:r>
              <a:rPr lang="en-US" sz="2500" dirty="0" smtClean="0"/>
              <a:t>you must be connected to the internet and logged-on to the LMS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Two offline viewing </a:t>
            </a:r>
            <a:r>
              <a:rPr lang="en-US" sz="2500" dirty="0" smtClean="0"/>
              <a:t>options for a computer and </a:t>
            </a:r>
            <a:r>
              <a:rPr lang="en-US" sz="2500" dirty="0" err="1" smtClean="0"/>
              <a:t>iPad</a:t>
            </a:r>
            <a:r>
              <a:rPr lang="en-US" sz="2500" dirty="0" smtClean="0"/>
              <a:t>:</a:t>
            </a:r>
            <a:endParaRPr lang="en-US" sz="2500" dirty="0" smtClean="0"/>
          </a:p>
          <a:p>
            <a:pPr lvl="1">
              <a:buClr>
                <a:srgbClr val="EA3042"/>
              </a:buClr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Access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both links on each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lesson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page</a:t>
            </a:r>
          </a:p>
          <a:p>
            <a:pPr lvl="1">
              <a:buClr>
                <a:srgbClr val="EA3042"/>
              </a:buClr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Click on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the hyperlink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, depending on your desired viewing option, and then download the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module 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rgbClr val="EA3042"/>
              </a:buClr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See further instructions in the course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syllabus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GPP Guidelines </a:t>
            </a:r>
            <a:r>
              <a:rPr lang="en-US" b="1" dirty="0" smtClean="0">
                <a:solidFill>
                  <a:srgbClr val="C3440B"/>
                </a:solidFill>
              </a:rPr>
              <a:t>Document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dirty="0" smtClean="0"/>
              <a:t>Keep a copy of the guidelines on hand while completing the course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You may either use a hard copy of the GPP Guidelines Document or download a PDF of the guidelines </a:t>
            </a:r>
            <a:r>
              <a:rPr lang="en-US" sz="2300" dirty="0" smtClean="0">
                <a:hlinkClick r:id="rId2"/>
              </a:rPr>
              <a:t>here</a:t>
            </a:r>
            <a:endParaRPr lang="en-US" sz="23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3440B"/>
                </a:solidFill>
              </a:rPr>
              <a:t>Communication Throughout the Course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Emails </a:t>
            </a:r>
            <a:r>
              <a:rPr lang="en-US" dirty="0" smtClean="0"/>
              <a:t>and announcements via our GPP account: </a:t>
            </a:r>
            <a:r>
              <a:rPr lang="en-US" dirty="0" err="1" smtClean="0"/>
              <a:t>gpponlinecourse@gmail.com</a:t>
            </a: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C3440B"/>
              </a:solidFill>
            </a:endParaRPr>
          </a:p>
          <a:p>
            <a:r>
              <a:rPr lang="en-US" dirty="0"/>
              <a:t>Webinars: </a:t>
            </a:r>
            <a:r>
              <a:rPr lang="en-US" dirty="0" err="1" smtClean="0"/>
              <a:t>Bluejeans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Different webinar time slots to fit different schedules</a:t>
            </a:r>
          </a:p>
          <a:p>
            <a:pPr lvl="1"/>
            <a:r>
              <a:rPr lang="en-US" dirty="0" smtClean="0"/>
              <a:t>Refer to the schedule in the Course Syllabus </a:t>
            </a:r>
          </a:p>
          <a:p>
            <a:pPr lvl="1"/>
            <a:r>
              <a:rPr lang="en-US" dirty="0" smtClean="0"/>
              <a:t>Office hours on Tuesday, March 29th at 8am ET/ 2pm SA, for assistanc</a:t>
            </a:r>
            <a:r>
              <a:rPr lang="en-US" dirty="0" smtClean="0"/>
              <a:t>e and troubleshooting!</a:t>
            </a:r>
          </a:p>
          <a:p>
            <a:pPr lvl="1"/>
            <a:r>
              <a:rPr lang="en-US" dirty="0" smtClean="0"/>
              <a:t>Give the </a:t>
            </a:r>
            <a:r>
              <a:rPr lang="en-US" dirty="0" err="1" smtClean="0"/>
              <a:t>Bluejeans</a:t>
            </a:r>
            <a:r>
              <a:rPr lang="en-US" dirty="0" smtClean="0"/>
              <a:t> handouts to your IT person on site, to ensure your computer settings are correct</a:t>
            </a:r>
          </a:p>
          <a:p>
            <a:pPr lvl="1"/>
            <a:endParaRPr lang="en-US" dirty="0"/>
          </a:p>
          <a:p>
            <a:r>
              <a:rPr lang="en-US" dirty="0"/>
              <a:t>Check-ins: </a:t>
            </a:r>
            <a:r>
              <a:rPr lang="en-US" dirty="0" smtClean="0"/>
              <a:t>Skype </a:t>
            </a:r>
            <a:endParaRPr lang="en-US" dirty="0" smtClean="0"/>
          </a:p>
          <a:p>
            <a:pPr lvl="1"/>
            <a:r>
              <a:rPr lang="en-US" dirty="0" smtClean="0"/>
              <a:t>Jessica: </a:t>
            </a:r>
            <a:r>
              <a:rPr lang="en-US" dirty="0" err="1" smtClean="0"/>
              <a:t>Jess_handi</a:t>
            </a:r>
            <a:endParaRPr lang="en-US" dirty="0" smtClean="0"/>
          </a:p>
          <a:p>
            <a:pPr lvl="1"/>
            <a:r>
              <a:rPr lang="en-US" dirty="0" smtClean="0"/>
              <a:t>Anne</a:t>
            </a:r>
            <a:r>
              <a:rPr lang="en-US" dirty="0"/>
              <a:t>: anne.schley.1</a:t>
            </a:r>
          </a:p>
          <a:p>
            <a:endParaRPr lang="en-US" dirty="0">
              <a:solidFill>
                <a:srgbClr val="C3440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3440B"/>
                </a:solidFill>
              </a:rPr>
              <a:t>LMS Basics: Log</a:t>
            </a:r>
            <a:r>
              <a:rPr lang="en-US" sz="3600" b="1" dirty="0" smtClean="0">
                <a:solidFill>
                  <a:srgbClr val="C3440B"/>
                </a:solidFill>
              </a:rPr>
              <a:t>-In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3394" t="6597" r="22697" b="34215"/>
          <a:stretch>
            <a:fillRect/>
          </a:stretch>
        </p:blipFill>
        <p:spPr bwMode="auto">
          <a:xfrm>
            <a:off x="2819400" y="1828800"/>
            <a:ext cx="617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52600"/>
            <a:ext cx="2796624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rabicPeriod"/>
              <a:tabLst/>
              <a:defRPr/>
            </a:pPr>
            <a:r>
              <a:rPr lang="en-US" sz="2000" noProof="0" dirty="0" smtClean="0"/>
              <a:t>Enter your username (your email address)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rabicPeriod"/>
              <a:tabLst/>
              <a:defRPr/>
            </a:pPr>
            <a:endParaRPr lang="en-US" sz="2000" noProof="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rabicPeriod"/>
              <a:tabLst/>
              <a:defRPr/>
            </a:pPr>
            <a:r>
              <a:rPr lang="en-US" sz="2000" dirty="0" smtClean="0"/>
              <a:t>Enter your password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rabicPeriod"/>
              <a:tabLst/>
              <a:defRPr/>
            </a:pPr>
            <a:endParaRPr lang="en-US" sz="2000" noProof="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AutoNum type="arabicPeriod"/>
              <a:tabLst/>
              <a:defRPr/>
            </a:pPr>
            <a:r>
              <a:rPr lang="en-US" sz="2000" dirty="0" smtClean="0"/>
              <a:t>If you forget your password, retrieve it by clicking “Lost your password?</a:t>
            </a:r>
            <a:r>
              <a:rPr lang="en-US" sz="2000" dirty="0" smtClean="0"/>
              <a:t>”</a:t>
            </a:r>
            <a:r>
              <a:rPr lang="en-US" sz="2000" dirty="0"/>
              <a:t> </a:t>
            </a:r>
            <a:r>
              <a:rPr lang="en-US" sz="2000" dirty="0" smtClean="0"/>
              <a:t>or email Anne @</a:t>
            </a:r>
            <a:r>
              <a:rPr lang="en-US" sz="2000" dirty="0" err="1" smtClean="0"/>
              <a:t>gpponlinecourse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10200" y="5257800"/>
            <a:ext cx="990600" cy="152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5625" r="24451" b="18750"/>
          <a:stretch>
            <a:fillRect/>
          </a:stretch>
        </p:blipFill>
        <p:spPr bwMode="auto">
          <a:xfrm>
            <a:off x="1219200" y="15240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My Learning Page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9736" t="51041" r="24451" b="18750"/>
          <a:stretch>
            <a:fillRect/>
          </a:stretch>
        </p:blipFill>
        <p:spPr bwMode="auto">
          <a:xfrm>
            <a:off x="6019800" y="3429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00800" y="4419600"/>
            <a:ext cx="1295400" cy="3048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4102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8200" y="39624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" y="3713202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You are enrolled!</a:t>
            </a:r>
            <a:endParaRPr lang="en-US" sz="15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4953000"/>
            <a:ext cx="2133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562600"/>
            <a:ext cx="7772400" cy="914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After logging in, you are directed to the My Learning page.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My Learning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23554" name="AutoShape 2" descr="https://pod51043.outlook.com/owa/service.svc/s/GetFileAttachment?id=AAMkADZiZGNiOTUxLTMxNGUtNDFmMC1iZWQ5LTI2YmZjYjMxM2IzNQBGAAAAAAAIDHYBcvTTSqOYrb1C6okoBwCAiB8ZPOw%2FQ5P2vAMVctq3AAAAAAEKAACAiB8ZPOw%2FQ5P2vAMVctq3AAAxFpxKAAABEgAQANMU%2FQdluABHvTz2LAvbt38%3D&amp;X-OWA-CANARY=1FgLpkj3LkiiKGPHXflpPt5538eFltEIdPKxEVXZGQboStndKhdFQsfWMUmErd5KXgW2UDnsKF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840" t="15625" r="24451" b="18750"/>
          <a:stretch>
            <a:fillRect/>
          </a:stretch>
        </p:blipFill>
        <p:spPr bwMode="auto">
          <a:xfrm>
            <a:off x="1219200" y="15240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9736" t="51041" r="24451" b="18750"/>
          <a:stretch>
            <a:fillRect/>
          </a:stretch>
        </p:blipFill>
        <p:spPr bwMode="auto">
          <a:xfrm>
            <a:off x="6019800" y="3429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67400" y="54864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4419600"/>
            <a:ext cx="1295400" cy="3048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733800"/>
            <a:ext cx="19050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 txBox="1">
            <a:spLocks noGrp="1"/>
          </p:cNvSpPr>
          <p:nvPr>
            <p:ph sz="quarter" idx="1"/>
          </p:nvPr>
        </p:nvSpPr>
        <p:spPr>
          <a:xfrm>
            <a:off x="1371600" y="5181600"/>
            <a:ext cx="6096000" cy="1107996"/>
          </a:xfrm>
          <a:prstGeom prst="rect">
            <a:avLst/>
          </a:prstGeom>
          <a:noFill/>
          <a:ln>
            <a:solidFill>
              <a:srgbClr val="EA3042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500" dirty="0" smtClean="0"/>
          </a:p>
          <a:p>
            <a:r>
              <a:rPr lang="en-US" sz="1500" dirty="0" smtClean="0"/>
              <a:t>Then </a:t>
            </a:r>
            <a:r>
              <a:rPr lang="en-US" sz="1500" dirty="0" smtClean="0"/>
              <a:t>click GPP Online </a:t>
            </a:r>
            <a:r>
              <a:rPr lang="en-US" sz="1500" dirty="0" err="1" smtClean="0"/>
              <a:t>Training_Track</a:t>
            </a:r>
            <a:r>
              <a:rPr lang="en-US" sz="1500" dirty="0" smtClean="0"/>
              <a:t> A or </a:t>
            </a:r>
            <a:r>
              <a:rPr lang="en-US" sz="1500" dirty="0" err="1" smtClean="0"/>
              <a:t>B_Mar</a:t>
            </a:r>
            <a:r>
              <a:rPr lang="en-US" sz="1500" dirty="0" smtClean="0"/>
              <a:t> 2016</a:t>
            </a:r>
          </a:p>
          <a:p>
            <a:r>
              <a:rPr lang="en-US" sz="1500" dirty="0" smtClean="0"/>
              <a:t>If your page looks different, please send an email with a screenshot to </a:t>
            </a:r>
            <a:r>
              <a:rPr lang="en-US" sz="1500" dirty="0" err="1" smtClean="0"/>
              <a:t>gpponlinecourse@gmail.com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2362200" cy="9906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GPP Online </a:t>
            </a:r>
            <a:r>
              <a:rPr lang="en-US" sz="1800" dirty="0" smtClean="0">
                <a:solidFill>
                  <a:schemeClr val="tx1"/>
                </a:solidFill>
              </a:rPr>
              <a:t>Training Course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2255" t="23994" r="23280" b="4167"/>
          <a:stretch>
            <a:fillRect/>
          </a:stretch>
        </p:blipFill>
        <p:spPr bwMode="auto">
          <a:xfrm>
            <a:off x="2362200" y="6096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130" t="56771" r="40210" b="24605"/>
          <a:stretch>
            <a:fillRect/>
          </a:stretch>
        </p:blipFill>
        <p:spPr bwMode="auto">
          <a:xfrm>
            <a:off x="2362200" y="51816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59585" t="47941" r="24504" b="4167"/>
          <a:stretch>
            <a:fillRect/>
          </a:stretch>
        </p:blipFill>
        <p:spPr bwMode="auto">
          <a:xfrm>
            <a:off x="7010400" y="1524000"/>
            <a:ext cx="198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 l="58361" t="71887" r="23280" b="4167"/>
          <a:stretch>
            <a:fillRect/>
          </a:stretch>
        </p:blipFill>
        <p:spPr bwMode="auto">
          <a:xfrm>
            <a:off x="6858000" y="2286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9152" t="51293" r="23865" b="21319"/>
          <a:stretch>
            <a:fillRect/>
          </a:stretch>
        </p:blipFill>
        <p:spPr bwMode="auto">
          <a:xfrm>
            <a:off x="6934200" y="3810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858000" y="56388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 smtClean="0"/>
              <a:t>On </a:t>
            </a:r>
            <a:r>
              <a:rPr lang="en-US" sz="1600" b="1" dirty="0" smtClean="0"/>
              <a:t>this page you’ll see: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Course Lessons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Announcements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Pending Assignments 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Discussion Forum Topics</a:t>
            </a:r>
          </a:p>
          <a:p>
            <a:pPr marL="285750" indent="-285750"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Your Classmates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9652"/>
            <a:ext cx="2362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GPP Online Training Course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848852"/>
            <a:ext cx="2743200" cy="4648200"/>
          </a:xfrm>
        </p:spPr>
        <p:txBody>
          <a:bodyPr>
            <a:normAutofit lnSpcReduction="10000"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The start and end dates of  each lesson fall on a </a:t>
            </a:r>
            <a:r>
              <a:rPr lang="en-US" b="1" dirty="0" smtClean="0">
                <a:solidFill>
                  <a:schemeClr val="tx1"/>
                </a:solidFill>
              </a:rPr>
              <a:t>Tuesday</a:t>
            </a:r>
            <a:endParaRPr lang="en-US" b="1" dirty="0" smtClean="0">
              <a:solidFill>
                <a:schemeClr val="tx1"/>
              </a:solidFill>
            </a:endParaRPr>
          </a:p>
          <a:p>
            <a:pPr marL="171450" indent="-171450">
              <a:buClrTx/>
              <a:buFont typeface="Arial"/>
              <a:buChar char="•"/>
            </a:pPr>
            <a:endParaRPr lang="en-US" sz="500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Viewable lessons turn green when your mouse hovers over </a:t>
            </a:r>
            <a:r>
              <a:rPr lang="en-US" b="1" dirty="0" smtClean="0">
                <a:solidFill>
                  <a:schemeClr val="tx1"/>
                </a:solidFill>
              </a:rPr>
              <a:t>them</a:t>
            </a:r>
            <a:endParaRPr lang="en-US" b="1" dirty="0" smtClean="0">
              <a:solidFill>
                <a:schemeClr val="tx1"/>
              </a:solidFill>
            </a:endParaRPr>
          </a:p>
          <a:p>
            <a:pPr marL="171450" indent="-171450">
              <a:buClrTx/>
              <a:buFont typeface="Arial"/>
              <a:buChar char="•"/>
            </a:pPr>
            <a:endParaRPr lang="en-US" sz="500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Content for each lesson will be available on </a:t>
            </a:r>
            <a:r>
              <a:rPr lang="en-US" b="1" dirty="0" smtClean="0">
                <a:solidFill>
                  <a:schemeClr val="tx1"/>
                </a:solidFill>
              </a:rPr>
              <a:t>Tuesday </a:t>
            </a:r>
            <a:r>
              <a:rPr lang="en-US" b="1" dirty="0" smtClean="0">
                <a:solidFill>
                  <a:schemeClr val="tx1"/>
                </a:solidFill>
              </a:rPr>
              <a:t>morning of a lesson’s start </a:t>
            </a:r>
            <a:r>
              <a:rPr lang="en-US" b="1" dirty="0" smtClean="0">
                <a:solidFill>
                  <a:schemeClr val="tx1"/>
                </a:solidFill>
              </a:rPr>
              <a:t>date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171450" indent="-171450">
              <a:buClrTx/>
              <a:buFont typeface="Arial"/>
              <a:buChar char="•"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Return to previous lessons  as </a:t>
            </a:r>
            <a:r>
              <a:rPr lang="en-US" b="1" dirty="0" smtClean="0">
                <a:solidFill>
                  <a:schemeClr val="tx1"/>
                </a:solidFill>
              </a:rPr>
              <a:t>needed</a:t>
            </a:r>
            <a:endParaRPr lang="en-US" b="1" dirty="0" smtClean="0">
              <a:solidFill>
                <a:schemeClr val="tx1"/>
              </a:solidFill>
            </a:endParaRPr>
          </a:p>
          <a:p>
            <a:pPr marL="171450" indent="-171450">
              <a:buClrTx/>
              <a:buFont typeface="Arial"/>
              <a:buChar char="•"/>
            </a:pPr>
            <a:endParaRPr lang="en-US" sz="500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973" t="15148" r="40541" b="6348"/>
          <a:stretch>
            <a:fillRect/>
          </a:stretch>
        </p:blipFill>
        <p:spPr bwMode="auto">
          <a:xfrm>
            <a:off x="3581400" y="609599"/>
            <a:ext cx="47244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We Are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Owner\Downloads\AVAC3677_Logo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200400"/>
            <a:ext cx="2057400" cy="935839"/>
          </a:xfrm>
          <a:prstGeom prst="rect">
            <a:avLst/>
          </a:prstGeom>
          <a:noFill/>
        </p:spPr>
      </p:pic>
      <p:pic>
        <p:nvPicPr>
          <p:cNvPr id="6" name="Picture 3" descr="C:\Users\Owner\Downloads\CLI vertical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200400"/>
            <a:ext cx="2198346" cy="10593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/>
          <a:srcRect l="58813" t="58068" r="36250" b="36000"/>
          <a:stretch/>
        </p:blipFill>
        <p:spPr>
          <a:xfrm>
            <a:off x="4038600" y="5943600"/>
            <a:ext cx="990600" cy="7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2362200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Lesson Page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27432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On this page, similar to all lesson pages, you will see: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 few steps that learners must complete each </a:t>
            </a:r>
            <a:r>
              <a:rPr lang="en-US" b="1" dirty="0" smtClean="0">
                <a:solidFill>
                  <a:schemeClr val="tx1"/>
                </a:solidFill>
              </a:rPr>
              <a:t>week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Upload work assignments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Announcements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Pending AND completed </a:t>
            </a:r>
            <a:r>
              <a:rPr lang="en-US" b="1" dirty="0" smtClean="0">
                <a:solidFill>
                  <a:schemeClr val="tx1"/>
                </a:solidFill>
              </a:rPr>
              <a:t>assignments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Discussion forum topics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l="36310" t="26042" r="20937" b="20833"/>
          <a:stretch>
            <a:fillRect/>
          </a:stretch>
        </p:blipFill>
        <p:spPr bwMode="auto">
          <a:xfrm>
            <a:off x="3124200" y="12954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638800" y="3276600"/>
            <a:ext cx="1524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3962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here to view each module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Online GPP Modules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0239" t="13264" r="21664" b="5069"/>
          <a:stretch>
            <a:fillRect/>
          </a:stretch>
        </p:blipFill>
        <p:spPr bwMode="auto">
          <a:xfrm>
            <a:off x="1524000" y="1290483"/>
            <a:ext cx="6400800" cy="50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24167" t="22666" r="24167" b="21333"/>
          <a:stretch/>
        </p:blipFill>
        <p:spPr>
          <a:xfrm>
            <a:off x="1752600" y="1757070"/>
            <a:ext cx="5943600" cy="403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Owner\Downloads\Screen shot 2014-08-26 at 11.22.06 P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3166" t="21167" r="19542" b="6736"/>
          <a:stretch>
            <a:fillRect/>
          </a:stretch>
        </p:blipFill>
        <p:spPr bwMode="auto">
          <a:xfrm>
            <a:off x="1219200" y="1295400"/>
            <a:ext cx="67818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Work Assignments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59737" t="47916" r="23865" b="17709"/>
          <a:stretch>
            <a:fillRect/>
          </a:stretch>
        </p:blipFill>
        <p:spPr bwMode="auto">
          <a:xfrm>
            <a:off x="5943600" y="3124200"/>
            <a:ext cx="20689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59737" t="72916" r="23865" b="7292"/>
          <a:stretch>
            <a:fillRect/>
          </a:stretch>
        </p:blipFill>
        <p:spPr bwMode="auto">
          <a:xfrm>
            <a:off x="5943600" y="3886200"/>
            <a:ext cx="2057400" cy="13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867400" y="5638800"/>
            <a:ext cx="2209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l="59736" t="68751" r="24817" b="17708"/>
          <a:stretch>
            <a:fillRect/>
          </a:stretch>
        </p:blipFill>
        <p:spPr bwMode="auto">
          <a:xfrm>
            <a:off x="6019800" y="5715000"/>
            <a:ext cx="2009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867400" y="5638800"/>
            <a:ext cx="2209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l="23426" t="47917" r="46706" b="25000"/>
          <a:stretch>
            <a:fillRect/>
          </a:stretch>
        </p:blipFill>
        <p:spPr bwMode="auto">
          <a:xfrm>
            <a:off x="1371600" y="4038600"/>
            <a:ext cx="3733800" cy="190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5867400" y="52578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9800" y="3657600"/>
            <a:ext cx="12192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29000" y="4038600"/>
            <a:ext cx="533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4114800"/>
            <a:ext cx="1828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/>
              <a:t>the hyperlink </a:t>
            </a:r>
            <a:r>
              <a:rPr lang="en-US" dirty="0" smtClean="0"/>
              <a:t>to download the work </a:t>
            </a:r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 l="64422" t="68750" r="34407" b="28125"/>
          <a:stretch>
            <a:fillRect/>
          </a:stretch>
        </p:blipFill>
        <p:spPr bwMode="auto">
          <a:xfrm>
            <a:off x="6934200" y="426720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Completing Work Assignments 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028" t="28125" r="64861" b="10417"/>
          <a:stretch>
            <a:fillRect/>
          </a:stretch>
        </p:blipFill>
        <p:spPr bwMode="auto">
          <a:xfrm>
            <a:off x="4953000" y="16002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22648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Download in Microsoft Word</a:t>
            </a:r>
          </a:p>
          <a:p>
            <a:endParaRPr lang="en-US" dirty="0" smtClean="0"/>
          </a:p>
          <a:p>
            <a:r>
              <a:rPr lang="en-US" dirty="0" smtClean="0"/>
              <a:t>Complete the assignment with input from your colleagues when possible</a:t>
            </a:r>
          </a:p>
          <a:p>
            <a:endParaRPr lang="en-US" dirty="0" smtClean="0"/>
          </a:p>
          <a:p>
            <a:r>
              <a:rPr lang="en-US" dirty="0" smtClean="0"/>
              <a:t>Save the completed document and include CRC name in the file name (i.e. </a:t>
            </a:r>
            <a:r>
              <a:rPr lang="en-US" dirty="0" smtClean="0">
                <a:solidFill>
                  <a:srgbClr val="C3440B"/>
                </a:solidFill>
              </a:rPr>
              <a:t>Lesson 1 Work </a:t>
            </a:r>
            <a:r>
              <a:rPr lang="en-US" dirty="0" err="1" smtClean="0">
                <a:solidFill>
                  <a:srgbClr val="C3440B"/>
                </a:solidFill>
              </a:rPr>
              <a:t>Assignment_your</a:t>
            </a:r>
            <a:r>
              <a:rPr lang="en-US" dirty="0" smtClean="0">
                <a:solidFill>
                  <a:srgbClr val="C3440B"/>
                </a:solidFill>
              </a:rPr>
              <a:t> </a:t>
            </a:r>
            <a:r>
              <a:rPr lang="en-US" dirty="0" err="1" smtClean="0">
                <a:solidFill>
                  <a:srgbClr val="C3440B"/>
                </a:solidFill>
              </a:rPr>
              <a:t>name.docx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57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the assignment here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Owner\Downloads\Screen shot 2014-08-26 at 11.22.06 P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3166" t="21167" r="19542" b="6736"/>
          <a:stretch>
            <a:fillRect/>
          </a:stretch>
        </p:blipFill>
        <p:spPr bwMode="auto">
          <a:xfrm>
            <a:off x="1647226" y="1527175"/>
            <a:ext cx="5813036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Uploading Work Assignments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 l="23426" t="47917" r="46706" b="25000"/>
          <a:stretch>
            <a:fillRect/>
          </a:stretch>
        </p:blipFill>
        <p:spPr bwMode="auto">
          <a:xfrm>
            <a:off x="1752600" y="3886200"/>
            <a:ext cx="3733800" cy="190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76400" y="4495800"/>
            <a:ext cx="3429000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038600" y="5105400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098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file (i.e. Lesson 1 Work Assignment.docx) and Click Upload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Uploading Work Assignments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2255" t="14583" r="23865" b="4167"/>
          <a:stretch>
            <a:fillRect/>
          </a:stretch>
        </p:blipFill>
        <p:spPr bwMode="auto">
          <a:xfrm>
            <a:off x="1143000" y="914400"/>
            <a:ext cx="7010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9737" t="47916" r="23865" b="22917"/>
          <a:stretch>
            <a:fillRect/>
          </a:stretch>
        </p:blipFill>
        <p:spPr bwMode="auto">
          <a:xfrm>
            <a:off x="6019800" y="2590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9737" t="67708" r="23865" b="4167"/>
          <a:stretch>
            <a:fillRect/>
          </a:stretch>
        </p:blipFill>
        <p:spPr bwMode="auto">
          <a:xfrm>
            <a:off x="6019800" y="3429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867400" y="5638800"/>
            <a:ext cx="2209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59151" t="47917" r="24817" b="39583"/>
          <a:stretch>
            <a:fillRect/>
          </a:stretch>
        </p:blipFill>
        <p:spPr bwMode="auto">
          <a:xfrm>
            <a:off x="5943600" y="38100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943600" y="4724400"/>
            <a:ext cx="2209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4343400"/>
            <a:ext cx="44958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0600" y="5029200"/>
            <a:ext cx="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15200" y="12192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59737" t="72916" r="23865" b="7292"/>
          <a:stretch>
            <a:fillRect/>
          </a:stretch>
        </p:blipFill>
        <p:spPr bwMode="auto">
          <a:xfrm>
            <a:off x="6019800" y="34290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371600" y="5943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Optional: Add comments that only the instructor will see.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My Files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176" t="10884" r="23605" b="38045"/>
          <a:stretch>
            <a:fillRect/>
          </a:stretch>
        </p:blipFill>
        <p:spPr bwMode="auto">
          <a:xfrm>
            <a:off x="1066800" y="1600200"/>
            <a:ext cx="7121769" cy="37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5105400"/>
            <a:ext cx="5791200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4"/>
          <p:cNvSpPr txBox="1">
            <a:spLocks/>
          </p:cNvSpPr>
          <p:nvPr/>
        </p:nvSpPr>
        <p:spPr>
          <a:xfrm>
            <a:off x="914400" y="5638800"/>
            <a:ext cx="7620000" cy="762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700" dirty="0" smtClean="0"/>
              <a:t>Under the “My Files” page, you can v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iew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of the files you have uploaded throughout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course. “Association” indicates where you uploaded the file  – either </a:t>
            </a:r>
            <a:r>
              <a:rPr lang="en-US" sz="2700" dirty="0" smtClean="0"/>
              <a:t>as a reply to a topic (GPP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 Forum ) or as a work assignment on a </a:t>
            </a:r>
            <a:r>
              <a:rPr lang="en-US" sz="2700" noProof="0" dirty="0" smtClean="0"/>
              <a:t>l</a:t>
            </a:r>
            <a:r>
              <a:rPr lang="en-US" sz="2700" dirty="0" err="1" smtClean="0"/>
              <a:t>esson’s</a:t>
            </a:r>
            <a:r>
              <a:rPr lang="en-US" sz="2700" dirty="0" smtClean="0"/>
              <a:t> page (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GPP Online Training)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986616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Discussion Forum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277" y="5334000"/>
            <a:ext cx="9448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dirty="0" smtClean="0"/>
              <a:t>From the My Learning page or GPP Online Training page, click on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dirty="0" smtClean="0"/>
              <a:t>the discussion forum topic links to the right</a:t>
            </a: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96000" y="2017776"/>
            <a:ext cx="2057400" cy="17922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Discussion Forum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4583" r="23865" b="52083"/>
          <a:stretch>
            <a:fillRect/>
          </a:stretch>
        </p:blipFill>
        <p:spPr bwMode="auto">
          <a:xfrm>
            <a:off x="1219200" y="1600200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3026" t="78721" r="26235" b="15314"/>
          <a:stretch>
            <a:fillRect/>
          </a:stretch>
        </p:blipFill>
        <p:spPr bwMode="auto">
          <a:xfrm>
            <a:off x="1295400" y="3505200"/>
            <a:ext cx="6629400" cy="50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45833" r="23865" b="46875"/>
          <a:stretch>
            <a:fillRect/>
          </a:stretch>
        </p:blipFill>
        <p:spPr bwMode="auto">
          <a:xfrm>
            <a:off x="1219200" y="29718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34"/>
          <p:cNvSpPr txBox="1">
            <a:spLocks/>
          </p:cNvSpPr>
          <p:nvPr/>
        </p:nvSpPr>
        <p:spPr>
          <a:xfrm>
            <a:off x="1066800" y="4648200"/>
            <a:ext cx="73152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2895600"/>
            <a:ext cx="1752600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Discussion Forum Topics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1981200" y="4267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4"/>
          <p:cNvSpPr txBox="1">
            <a:spLocks noGrp="1"/>
          </p:cNvSpPr>
          <p:nvPr>
            <p:ph sz="quarter" idx="1"/>
          </p:nvPr>
        </p:nvSpPr>
        <p:spPr>
          <a:xfrm>
            <a:off x="301752" y="5333999"/>
            <a:ext cx="8503920" cy="9511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a discussion forum topic that you want to participate in  (i.e. Lesson 1)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Discussion Forum – Topics</a:t>
            </a:r>
            <a:endParaRPr lang="en-US" b="1" dirty="0">
              <a:solidFill>
                <a:srgbClr val="C3440B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6667" r="23865" b="54166"/>
          <a:stretch>
            <a:fillRect/>
          </a:stretch>
        </p:blipFill>
        <p:spPr bwMode="auto">
          <a:xfrm>
            <a:off x="1600200" y="1981200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82292" r="23865" b="4167"/>
          <a:stretch>
            <a:fillRect/>
          </a:stretch>
        </p:blipFill>
        <p:spPr bwMode="auto">
          <a:xfrm>
            <a:off x="1600200" y="40386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3048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Discussion Forum Question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19200" y="3657600"/>
            <a:ext cx="1295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4431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Replies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9200" y="4648200"/>
            <a:ext cx="1295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77000" cy="2514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400" dirty="0" smtClean="0"/>
              <a:t>Online Training</a:t>
            </a:r>
          </a:p>
          <a:p>
            <a:pPr algn="ctr">
              <a:buNone/>
            </a:pPr>
            <a:endParaRPr lang="en-US" sz="4200" dirty="0" smtClean="0"/>
          </a:p>
          <a:p>
            <a:r>
              <a:rPr lang="en-US" sz="4000" b="0" dirty="0" smtClean="0"/>
              <a:t>a hands-on course that brings the </a:t>
            </a:r>
            <a:r>
              <a:rPr lang="en-US" sz="4000" b="0" i="1" dirty="0" smtClean="0"/>
              <a:t>GPP Guidelines</a:t>
            </a:r>
            <a:r>
              <a:rPr lang="en-US" sz="4000" b="0" dirty="0" smtClean="0"/>
              <a:t> to life.</a:t>
            </a: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Good Participatory Practice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71450" y="838200"/>
            <a:ext cx="2743200" cy="579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Participate in the discussion by entering your reply and clicking submit. 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If you are replying to someone’s comment, type “RE: [name]”and then type your reply (i.e.RE: Jonathan. I agree with your suggestion…)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Optional: Add a URL link, image, or document to your reply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1800" y="533400"/>
            <a:ext cx="60198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Discussion Forum – </a:t>
            </a:r>
          </a:p>
          <a:p>
            <a:pPr algn="ctr">
              <a:buNone/>
            </a:pP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Topic Replies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2840" t="20833" r="25661" b="20833"/>
          <a:stretch>
            <a:fillRect/>
          </a:stretch>
        </p:blipFill>
        <p:spPr bwMode="auto">
          <a:xfrm>
            <a:off x="2857500" y="1533525"/>
            <a:ext cx="6194247" cy="39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71800" y="3581400"/>
            <a:ext cx="16002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1524000"/>
            <a:ext cx="11430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38325" y="39624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82000" y="5105400"/>
            <a:ext cx="762000" cy="533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Log Out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1084" t="8333" r="22109" b="73958"/>
          <a:stretch>
            <a:fillRect/>
          </a:stretch>
        </p:blipFill>
        <p:spPr bwMode="auto">
          <a:xfrm>
            <a:off x="838200" y="2971800"/>
            <a:ext cx="739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Questions?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Contact Us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 Anne and Jessica anytime at:</a:t>
            </a:r>
          </a:p>
          <a:p>
            <a:pPr marL="0" indent="0">
              <a:buNone/>
            </a:pPr>
            <a:r>
              <a:rPr lang="en-US" dirty="0" err="1" smtClean="0"/>
              <a:t>gpponline</a:t>
            </a:r>
            <a:r>
              <a:rPr lang="en-US" dirty="0" err="1" smtClean="0"/>
              <a:t>course@gmail.com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5513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C3440B"/>
                </a:solidFill>
                <a:ea typeface="ＭＳ Ｐゴシック" pitchFamily="34" charset="-128"/>
                <a:cs typeface="Cambria" pitchFamily="18" charset="0"/>
              </a:rPr>
              <a:t>GPP guidelines, second edition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GB" sz="3000" b="1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3000" b="1" dirty="0" smtClean="0"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	</a:t>
            </a:r>
            <a:endParaRPr lang="en-GB" sz="3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GB" sz="3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3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990600"/>
            <a:ext cx="431139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3440B"/>
                </a:solidFill>
              </a:rPr>
              <a:t>What are the course’s objectives?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/>
          </a:bodyPr>
          <a:lstStyle/>
          <a:p>
            <a:pPr lvl="0">
              <a:buClr>
                <a:srgbClr val="D16349"/>
              </a:buClr>
            </a:pPr>
            <a:r>
              <a:rPr lang="en-US" sz="2800" dirty="0" smtClean="0"/>
              <a:t>Strengthen knowledge of  the GPP Guidelines, including the GPP principles, 16 topic areas, and key </a:t>
            </a:r>
            <a:r>
              <a:rPr lang="en-US" sz="2800" dirty="0"/>
              <a:t>participatory practices throughout the trial </a:t>
            </a:r>
            <a:r>
              <a:rPr lang="en-US" sz="2800" dirty="0" smtClean="0"/>
              <a:t>lifecycle</a:t>
            </a:r>
          </a:p>
          <a:p>
            <a:r>
              <a:rPr lang="en-US" sz="2800" dirty="0" smtClean="0"/>
              <a:t>Review trial-specific strategies and activities for stakeholder identification, prioritization, and engagement </a:t>
            </a:r>
          </a:p>
          <a:p>
            <a:r>
              <a:rPr lang="en-US" sz="2800" dirty="0" smtClean="0"/>
              <a:t>Identify responsibilities of trial implementers, sponsors, and funders for GPP compliance</a:t>
            </a:r>
          </a:p>
          <a:p>
            <a:r>
              <a:rPr lang="en-US" sz="2800" dirty="0" smtClean="0"/>
              <a:t>Develop a context-specific community engagement or action plan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GPP Course Components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227" y="1371600"/>
            <a:ext cx="8503920" cy="5026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Interactive Modules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 interactive modules, focusing on unique components of GPP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Animation, case studies, practice activities and narration</a:t>
            </a:r>
          </a:p>
          <a:p>
            <a:pPr lvl="1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b="1" dirty="0" smtClean="0"/>
              <a:t>Knowledge Checks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Occur at the end of each module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Assess knowledge of the content covered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Not graded and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do not count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towards certificate of completion  </a:t>
            </a:r>
          </a:p>
          <a:p>
            <a:pPr lvl="1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b="1" dirty="0" smtClean="0"/>
              <a:t>Discussion Forums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Respond to weekly questions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espond to other learners’ posts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Learners can moderate their own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thread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Follow forum guidance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GPP Course Components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Work Assignments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Assignments that relate directly to the implementation of GPP in learners’ contexts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Completed and uploaded work assignments count towards certificate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Clr>
                <a:srgbClr val="D16349"/>
              </a:buClr>
            </a:pPr>
            <a:r>
              <a:rPr lang="en-US" b="1" dirty="0" smtClean="0">
                <a:solidFill>
                  <a:prstClr val="black"/>
                </a:solidFill>
              </a:rPr>
              <a:t>Baseline assessment and final evaluation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Basic knowledge assessment of core GPP concepts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Evaluation of course components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Focus group discussions are conducted at the end of the course (optional but encouraged)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dirty="0" smtClean="0"/>
              <a:t>Certificates 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Certificates are only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awarded to learners who complete ALL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track requirements, as listed in the Course Syllabus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Track A Requirements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Baseline assessment due this week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smtClean="0"/>
              <a:t>online modules (self-guided, to be completed weekly)</a:t>
            </a:r>
          </a:p>
          <a:p>
            <a:r>
              <a:rPr lang="en-US" dirty="0" smtClean="0"/>
              <a:t>10 written work </a:t>
            </a:r>
            <a:r>
              <a:rPr lang="en-US" dirty="0" smtClean="0"/>
              <a:t>assignments, aimed at helping learners articulate a broad stakeholder engagement approach for multiple trials</a:t>
            </a:r>
            <a:endParaRPr lang="en-US" dirty="0" smtClean="0"/>
          </a:p>
          <a:p>
            <a:r>
              <a:rPr lang="en-US" dirty="0" smtClean="0"/>
              <a:t>Final </a:t>
            </a:r>
            <a:r>
              <a:rPr lang="en-US" dirty="0" smtClean="0"/>
              <a:t>assignment is a strategic engagement </a:t>
            </a:r>
            <a:r>
              <a:rPr lang="en-US" u="sng" dirty="0" smtClean="0"/>
              <a:t>program</a:t>
            </a:r>
            <a:r>
              <a:rPr lang="en-US" dirty="0" smtClean="0"/>
              <a:t> </a:t>
            </a:r>
            <a:r>
              <a:rPr lang="en-US" dirty="0" smtClean="0"/>
              <a:t>plan</a:t>
            </a:r>
            <a:endParaRPr lang="en-US" dirty="0"/>
          </a:p>
          <a:p>
            <a:r>
              <a:rPr lang="en-US" sz="2700" dirty="0" smtClean="0">
                <a:solidFill>
                  <a:schemeClr val="tx1"/>
                </a:solidFill>
              </a:rPr>
              <a:t>Individual </a:t>
            </a:r>
            <a:r>
              <a:rPr lang="en-US" sz="2700" dirty="0" smtClean="0">
                <a:solidFill>
                  <a:schemeClr val="tx1"/>
                </a:solidFill>
              </a:rPr>
              <a:t>check-in’s with </a:t>
            </a:r>
            <a:r>
              <a:rPr lang="en-US" sz="2700" dirty="0" smtClean="0">
                <a:solidFill>
                  <a:schemeClr val="tx1"/>
                </a:solidFill>
              </a:rPr>
              <a:t>faculty to review </a:t>
            </a:r>
            <a:r>
              <a:rPr lang="en-US" dirty="0" smtClean="0"/>
              <a:t>each learner’s existing </a:t>
            </a:r>
            <a:r>
              <a:rPr lang="en-US" sz="2700" dirty="0" smtClean="0">
                <a:solidFill>
                  <a:schemeClr val="tx1"/>
                </a:solidFill>
              </a:rPr>
              <a:t>trial-specific work plan </a:t>
            </a:r>
            <a:endParaRPr lang="en-US" dirty="0" smtClean="0"/>
          </a:p>
          <a:p>
            <a:r>
              <a:rPr lang="en-US" dirty="0" smtClean="0"/>
              <a:t>Course evaluation</a:t>
            </a:r>
            <a:endParaRPr lang="en-US" dirty="0" smtClean="0"/>
          </a:p>
          <a:p>
            <a:r>
              <a:rPr lang="en-US" dirty="0" smtClean="0"/>
              <a:t>Webinars are not required but strongly encouraged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3440B"/>
                </a:solidFill>
              </a:rPr>
              <a:t>Track B Requirements</a:t>
            </a:r>
            <a:endParaRPr lang="en-US" b="1" dirty="0">
              <a:solidFill>
                <a:srgbClr val="C344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Baseline assessment due this week!</a:t>
            </a:r>
          </a:p>
          <a:p>
            <a:r>
              <a:rPr lang="en-US" dirty="0" smtClean="0"/>
              <a:t>10 </a:t>
            </a:r>
            <a:r>
              <a:rPr lang="en-US" dirty="0" smtClean="0"/>
              <a:t>online </a:t>
            </a:r>
            <a:r>
              <a:rPr lang="en-US" dirty="0" smtClean="0"/>
              <a:t>modules (same content as Track A)</a:t>
            </a:r>
            <a:endParaRPr lang="en-US" dirty="0" smtClean="0"/>
          </a:p>
          <a:p>
            <a:r>
              <a:rPr lang="en-US" dirty="0" smtClean="0"/>
              <a:t>5 written work </a:t>
            </a:r>
            <a:r>
              <a:rPr lang="en-US" dirty="0" smtClean="0"/>
              <a:t>assignments, including broad GPP action plan</a:t>
            </a:r>
            <a:endParaRPr lang="en-US" dirty="0" smtClean="0"/>
          </a:p>
          <a:p>
            <a:r>
              <a:rPr lang="en-US" dirty="0" smtClean="0"/>
              <a:t>Participation in the discussion forum (must respond to the weekly discussion question for 7/10 lessons)</a:t>
            </a:r>
          </a:p>
          <a:p>
            <a:r>
              <a:rPr lang="en-US" dirty="0" smtClean="0"/>
              <a:t>Course evaluation</a:t>
            </a:r>
            <a:endParaRPr lang="en-US" dirty="0" smtClean="0"/>
          </a:p>
          <a:p>
            <a:r>
              <a:rPr lang="en-US" dirty="0" smtClean="0"/>
              <a:t>Webinars </a:t>
            </a:r>
            <a:r>
              <a:rPr lang="en-US" dirty="0"/>
              <a:t>are not required but strongly encouraged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34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8003</TotalTime>
  <Words>1338</Words>
  <Application>Microsoft Macintosh PowerPoint</Application>
  <PresentationFormat>On-screen Show (4:3)</PresentationFormat>
  <Paragraphs>213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GPP Online Training  March 2016</vt:lpstr>
      <vt:lpstr>Who We Are</vt:lpstr>
      <vt:lpstr>Good Participatory Practice </vt:lpstr>
      <vt:lpstr>GPP guidelines, second edition</vt:lpstr>
      <vt:lpstr>What are the course’s objectives?</vt:lpstr>
      <vt:lpstr>GPP Course Components</vt:lpstr>
      <vt:lpstr>GPP Course Components</vt:lpstr>
      <vt:lpstr>Track A Requirements</vt:lpstr>
      <vt:lpstr>Track B Requirements</vt:lpstr>
      <vt:lpstr>Commitment and Expectations</vt:lpstr>
      <vt:lpstr>Learning Management System</vt:lpstr>
      <vt:lpstr>Offline Viewing </vt:lpstr>
      <vt:lpstr>GPP Guidelines Document</vt:lpstr>
      <vt:lpstr>Communication Throughout the Course</vt:lpstr>
      <vt:lpstr>LMS Basics: Log-In</vt:lpstr>
      <vt:lpstr>My Learning Page</vt:lpstr>
      <vt:lpstr>My Learning</vt:lpstr>
      <vt:lpstr>GPP Online Training Course</vt:lpstr>
      <vt:lpstr>  GPP Online Training Course</vt:lpstr>
      <vt:lpstr>Lesson Page</vt:lpstr>
      <vt:lpstr>Online GPP Modules</vt:lpstr>
      <vt:lpstr>Work Assignments</vt:lpstr>
      <vt:lpstr>Completing Work Assignments </vt:lpstr>
      <vt:lpstr>Uploading Work Assignments</vt:lpstr>
      <vt:lpstr>Uploading Work Assignments</vt:lpstr>
      <vt:lpstr>My Files</vt:lpstr>
      <vt:lpstr>Discussion Forum</vt:lpstr>
      <vt:lpstr>Discussion Forum</vt:lpstr>
      <vt:lpstr>Discussion Forum – Topics</vt:lpstr>
      <vt:lpstr>PowerPoint Presentation</vt:lpstr>
      <vt:lpstr>Log Out</vt:lpstr>
      <vt:lpstr>Questions?</vt:lpstr>
      <vt:lpstr>Contact Us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GPP Online Learning  Fall 2014</dc:title>
  <dc:creator>Erikan</dc:creator>
  <cp:lastModifiedBy>anne schley</cp:lastModifiedBy>
  <cp:revision>194</cp:revision>
  <dcterms:created xsi:type="dcterms:W3CDTF">2014-09-03T17:19:56Z</dcterms:created>
  <dcterms:modified xsi:type="dcterms:W3CDTF">2016-03-20T13:29:40Z</dcterms:modified>
</cp:coreProperties>
</file>